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31" r:id="rId3"/>
    <p:sldId id="337" r:id="rId4"/>
    <p:sldId id="336" r:id="rId5"/>
    <p:sldId id="335" r:id="rId6"/>
    <p:sldId id="334" r:id="rId7"/>
    <p:sldId id="333" r:id="rId8"/>
    <p:sldId id="332" r:id="rId9"/>
    <p:sldId id="283" r:id="rId10"/>
    <p:sldId id="29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Lst>
  <p:sldSz cx="12192000" cy="6858000"/>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Dengg" initials="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6323" autoAdjust="0"/>
  </p:normalViewPr>
  <p:slideViewPr>
    <p:cSldViewPr snapToGrid="0" showGuides="1">
      <p:cViewPr varScale="1">
        <p:scale>
          <a:sx n="33" d="100"/>
          <a:sy n="33" d="100"/>
        </p:scale>
        <p:origin x="1044" y="40"/>
      </p:cViewPr>
      <p:guideLst>
        <p:guide orient="horz" pos="34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30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CD0E05E-0E5F-4619-840B-04816CDCE1FF}" type="datetimeFigureOut">
              <a:rPr lang="de-AT" smtClean="0"/>
              <a:pPr/>
              <a:t>04.07.2024</a:t>
            </a:fld>
            <a:endParaRPr lang="de-AT"/>
          </a:p>
        </p:txBody>
      </p:sp>
      <p:sp>
        <p:nvSpPr>
          <p:cNvPr id="4" name="Fußzeilenplatzhalt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DF16DE8-E1E4-4AF2-9B02-7E3CC699773B}" type="slidenum">
              <a:rPr lang="de-AT" smtClean="0"/>
              <a:pPr/>
              <a:t>‹#›</a:t>
            </a:fld>
            <a:endParaRPr lang="de-AT"/>
          </a:p>
        </p:txBody>
      </p:sp>
    </p:spTree>
    <p:extLst>
      <p:ext uri="{BB962C8B-B14F-4D97-AF65-F5344CB8AC3E}">
        <p14:creationId xmlns:p14="http://schemas.microsoft.com/office/powerpoint/2010/main" val="26242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5C4AB0C-E262-4C0E-AFB9-E3AC8707D9BE}" type="datetimeFigureOut">
              <a:rPr lang="de-DE" smtClean="0"/>
              <a:pPr/>
              <a:t>04.07.2024</a:t>
            </a:fld>
            <a:endParaRPr lang="de-DE"/>
          </a:p>
        </p:txBody>
      </p:sp>
      <p:sp>
        <p:nvSpPr>
          <p:cNvPr id="4" name="Folienbildplatzhalt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AEDFF36-2726-40AA-99D6-4D73C8508E66}" type="slidenum">
              <a:rPr lang="de-DE" smtClean="0"/>
              <a:pPr/>
              <a:t>‹#›</a:t>
            </a:fld>
            <a:endParaRPr lang="de-DE"/>
          </a:p>
        </p:txBody>
      </p:sp>
    </p:spTree>
    <p:extLst>
      <p:ext uri="{BB962C8B-B14F-4D97-AF65-F5344CB8AC3E}">
        <p14:creationId xmlns:p14="http://schemas.microsoft.com/office/powerpoint/2010/main" val="387266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DFF36-2726-40AA-99D6-4D73C8508E66}" type="slidenum">
              <a:rPr lang="de-DE" smtClean="0"/>
              <a:pPr/>
              <a:t>9</a:t>
            </a:fld>
            <a:endParaRPr lang="de-DE"/>
          </a:p>
        </p:txBody>
      </p:sp>
    </p:spTree>
    <p:extLst>
      <p:ext uri="{BB962C8B-B14F-4D97-AF65-F5344CB8AC3E}">
        <p14:creationId xmlns:p14="http://schemas.microsoft.com/office/powerpoint/2010/main" val="410654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chemeClr val="accent1"/>
                </a:solidFill>
              </a:defRPr>
            </a:lvl1pPr>
          </a:lstStyle>
          <a:p>
            <a:r>
              <a:rPr lang="en-US"/>
              <a:t>Organisationseinheit</a:t>
            </a:r>
            <a:endParaRPr lang="de-DE" dirty="0"/>
          </a:p>
        </p:txBody>
      </p:sp>
      <p:sp>
        <p:nvSpPr>
          <p:cNvPr id="4" name="Fußzeilenplatzhalter 3"/>
          <p:cNvSpPr>
            <a:spLocks noGrp="1"/>
          </p:cNvSpPr>
          <p:nvPr>
            <p:ph type="ftr" sz="quarter" idx="11"/>
          </p:nvPr>
        </p:nvSpPr>
        <p:spPr/>
        <p:txBody>
          <a:bodyPr/>
          <a:lstStyle>
            <a:lvl1pPr>
              <a:defRPr>
                <a:solidFill>
                  <a:schemeClr val="accent1"/>
                </a:solidFill>
              </a:defRPr>
            </a:lvl1pPr>
          </a:lstStyle>
          <a:p>
            <a:r>
              <a:rPr lang="de-DE"/>
              <a:t>Titel der Präsentation ODER des Vortragenden</a:t>
            </a:r>
            <a:endParaRPr lang="de-DE" dirty="0"/>
          </a:p>
        </p:txBody>
      </p:sp>
      <p:sp>
        <p:nvSpPr>
          <p:cNvPr id="5" name="Foliennummernplatzhalter 4"/>
          <p:cNvSpPr>
            <a:spLocks noGrp="1"/>
          </p:cNvSpPr>
          <p:nvPr>
            <p:ph type="sldNum" sz="quarter" idx="12"/>
          </p:nvPr>
        </p:nvSpPr>
        <p:spPr/>
        <p:txBody>
          <a:bodyPr/>
          <a:lstStyle/>
          <a:p>
            <a:fld id="{AB6C09D1-9D44-46E9-90D5-584F6311654E}" type="slidenum">
              <a:rPr lang="de-DE" smtClean="0"/>
              <a:pPr/>
              <a:t>‹#›</a:t>
            </a:fld>
            <a:endParaRPr lang="de-DE" dirty="0"/>
          </a:p>
        </p:txBody>
      </p:sp>
      <p:sp>
        <p:nvSpPr>
          <p:cNvPr id="9" name="Rechteck 8"/>
          <p:cNvSpPr/>
          <p:nvPr userDrawn="1"/>
        </p:nvSpPr>
        <p:spPr>
          <a:xfrm>
            <a:off x="0" y="2"/>
            <a:ext cx="12192000" cy="6308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6" name="Titel 1"/>
          <p:cNvSpPr>
            <a:spLocks noGrp="1"/>
          </p:cNvSpPr>
          <p:nvPr>
            <p:ph type="ctrTitle"/>
          </p:nvPr>
        </p:nvSpPr>
        <p:spPr>
          <a:xfrm>
            <a:off x="718785" y="1345093"/>
            <a:ext cx="10633431" cy="2387600"/>
          </a:xfrm>
        </p:spPr>
        <p:txBody>
          <a:bodyPr anchor="b"/>
          <a:lstStyle>
            <a:lvl1pPr algn="l">
              <a:defRPr sz="6000">
                <a:solidFill>
                  <a:schemeClr val="bg1"/>
                </a:solidFill>
                <a:latin typeface="+mj-lt"/>
              </a:defRPr>
            </a:lvl1pPr>
          </a:lstStyle>
          <a:p>
            <a:r>
              <a:rPr lang="de-DE"/>
              <a:t>Titelmasterformat durch Klicken bearbeiten</a:t>
            </a:r>
            <a:endParaRPr lang="de-DE" dirty="0"/>
          </a:p>
        </p:txBody>
      </p:sp>
      <p:sp>
        <p:nvSpPr>
          <p:cNvPr id="7" name="Untertitel 2"/>
          <p:cNvSpPr>
            <a:spLocks noGrp="1"/>
          </p:cNvSpPr>
          <p:nvPr>
            <p:ph type="subTitle" idx="1"/>
          </p:nvPr>
        </p:nvSpPr>
        <p:spPr>
          <a:xfrm>
            <a:off x="718785" y="3824769"/>
            <a:ext cx="10633431" cy="1655763"/>
          </a:xfrm>
        </p:spPr>
        <p:txBody>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p>
        </p:txBody>
      </p:sp>
      <p:pic>
        <p:nvPicPr>
          <p:cNvPr id="8" name="Picture 3" descr="Y:\oeffentlichkeit_sponsoring\Laufwerk_NEU\Grafik\Logos\MedUni Wien\Hauptlogo\MedUni Wien_Logo\WEB\PNG\MedUni Wien_Hauptlogo_DE_RGB_72dpi.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0788" y="6384199"/>
            <a:ext cx="1554555" cy="36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460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2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en-US"/>
              <a:t>Organisationseinheit</a:t>
            </a:r>
            <a:endParaRPr lang="de-DE"/>
          </a:p>
        </p:txBody>
      </p:sp>
      <p:sp>
        <p:nvSpPr>
          <p:cNvPr id="6" name="Fußzeilenplatzhalter 5"/>
          <p:cNvSpPr>
            <a:spLocks noGrp="1"/>
          </p:cNvSpPr>
          <p:nvPr>
            <p:ph type="ftr" sz="quarter" idx="11"/>
          </p:nvPr>
        </p:nvSpPr>
        <p:spPr/>
        <p:txBody>
          <a:bodyPr/>
          <a:lstStyle/>
          <a:p>
            <a:r>
              <a:rPr lang="de-DE"/>
              <a:t>Titel der Präsentation ODER des Vortragenden</a:t>
            </a:r>
          </a:p>
        </p:txBody>
      </p:sp>
      <p:sp>
        <p:nvSpPr>
          <p:cNvPr id="7" name="Foliennummernplatzhalter 6"/>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40938322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976312"/>
          </a:xfrm>
        </p:spPr>
        <p:txBody>
          <a:bodyPr/>
          <a:lstStyle/>
          <a:p>
            <a:r>
              <a:rPr lang="de-DE"/>
              <a:t>Titelmasterformat durch Klicken bearbeiten</a:t>
            </a:r>
            <a:endParaRPr lang="de-DE" dirty="0"/>
          </a:p>
        </p:txBody>
      </p:sp>
      <p:sp>
        <p:nvSpPr>
          <p:cNvPr id="3" name="Textplatzhalter 2"/>
          <p:cNvSpPr>
            <a:spLocks noGrp="1"/>
          </p:cNvSpPr>
          <p:nvPr>
            <p:ph type="body" idx="1"/>
          </p:nvPr>
        </p:nvSpPr>
        <p:spPr>
          <a:xfrm>
            <a:off x="839789" y="1341439"/>
            <a:ext cx="5157787" cy="859320"/>
          </a:xfrm>
        </p:spPr>
        <p:txBody>
          <a:bodyPr anchor="t"/>
          <a:lstStyle>
            <a:lvl1pPr marL="0" indent="0">
              <a:lnSpc>
                <a:spcPct val="110000"/>
              </a:lnSpc>
              <a:buNone/>
              <a:defRPr sz="2400"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Textmasterformat bearbeiten</a:t>
            </a:r>
          </a:p>
        </p:txBody>
      </p:sp>
      <p:sp>
        <p:nvSpPr>
          <p:cNvPr id="4" name="Inhaltsplatzhalter 3"/>
          <p:cNvSpPr>
            <a:spLocks noGrp="1"/>
          </p:cNvSpPr>
          <p:nvPr>
            <p:ph sz="half" idx="2"/>
          </p:nvPr>
        </p:nvSpPr>
        <p:spPr>
          <a:xfrm>
            <a:off x="839789" y="2200759"/>
            <a:ext cx="5157787" cy="39889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72203" y="1341439"/>
            <a:ext cx="5183188" cy="859320"/>
          </a:xfrm>
        </p:spPr>
        <p:txBody>
          <a:bodyPr anchor="t">
            <a:noAutofit/>
          </a:bodyPr>
          <a:lstStyle>
            <a:lvl1pPr marL="0" indent="0">
              <a:lnSpc>
                <a:spcPct val="110000"/>
              </a:lnSpc>
              <a:buNone/>
              <a:defRPr lang="de-DE" sz="2400" b="0" kern="1200" dirty="0">
                <a:solidFill>
                  <a:schemeClr val="accent2"/>
                </a:solidFill>
                <a:latin typeface="+mj-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110000"/>
              </a:lnSpc>
              <a:spcBef>
                <a:spcPts val="1000"/>
              </a:spcBef>
              <a:buFont typeface="Arial" panose="020B0604020202020204" pitchFamily="34" charset="0"/>
              <a:buNone/>
            </a:pPr>
            <a:r>
              <a:rPr lang="de-DE"/>
              <a:t>Textmasterformat bearbeiten</a:t>
            </a:r>
          </a:p>
        </p:txBody>
      </p:sp>
      <p:sp>
        <p:nvSpPr>
          <p:cNvPr id="6" name="Inhaltsplatzhalter 5"/>
          <p:cNvSpPr>
            <a:spLocks noGrp="1"/>
          </p:cNvSpPr>
          <p:nvPr>
            <p:ph sz="quarter" idx="4"/>
          </p:nvPr>
        </p:nvSpPr>
        <p:spPr>
          <a:xfrm>
            <a:off x="6172203" y="2200759"/>
            <a:ext cx="5183188" cy="39889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en-US"/>
              <a:t>Organisationseinheit</a:t>
            </a:r>
            <a:endParaRPr lang="de-DE"/>
          </a:p>
        </p:txBody>
      </p:sp>
      <p:sp>
        <p:nvSpPr>
          <p:cNvPr id="8" name="Fußzeilenplatzhalter 7"/>
          <p:cNvSpPr>
            <a:spLocks noGrp="1"/>
          </p:cNvSpPr>
          <p:nvPr>
            <p:ph type="ftr" sz="quarter" idx="11"/>
          </p:nvPr>
        </p:nvSpPr>
        <p:spPr/>
        <p:txBody>
          <a:bodyPr/>
          <a:lstStyle/>
          <a:p>
            <a:r>
              <a:rPr lang="de-DE"/>
              <a:t>Titel der Präsentation ODER des Vortragenden</a:t>
            </a:r>
          </a:p>
        </p:txBody>
      </p:sp>
      <p:sp>
        <p:nvSpPr>
          <p:cNvPr id="9" name="Foliennummernplatzhalter 8"/>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29586819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13"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a:t>Titel der Präsentation ODER des Vortragenden</a:t>
            </a:r>
            <a:endParaRPr lang="de-DE" dirty="0"/>
          </a:p>
        </p:txBody>
      </p:sp>
      <p:sp>
        <p:nvSpPr>
          <p:cNvPr id="12"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11" name="Bildplatzhalter 10"/>
          <p:cNvSpPr>
            <a:spLocks noGrp="1"/>
          </p:cNvSpPr>
          <p:nvPr>
            <p:ph type="pic" sz="quarter" idx="14"/>
          </p:nvPr>
        </p:nvSpPr>
        <p:spPr>
          <a:xfrm>
            <a:off x="1" y="1"/>
            <a:ext cx="12191999" cy="6300000"/>
          </a:xfrm>
        </p:spPr>
        <p:txBody>
          <a:bodyPr/>
          <a:lstStyle/>
          <a:p>
            <a:r>
              <a:rPr lang="de-DE"/>
              <a:t>Bild durch Klicken auf Symbol hinzufügen</a:t>
            </a:r>
            <a:endParaRPr lang="en-GB" dirty="0"/>
          </a:p>
        </p:txBody>
      </p:sp>
      <p:sp>
        <p:nvSpPr>
          <p:cNvPr id="2" name="Titel 1"/>
          <p:cNvSpPr>
            <a:spLocks noGrp="1"/>
          </p:cNvSpPr>
          <p:nvPr>
            <p:ph type="title" hasCustomPrompt="1"/>
          </p:nvPr>
        </p:nvSpPr>
        <p:spPr>
          <a:xfrm>
            <a:off x="6191254" y="457464"/>
            <a:ext cx="5160433" cy="5656064"/>
          </a:xfrm>
          <a:prstGeom prst="round2DiagRect">
            <a:avLst>
              <a:gd name="adj1" fmla="val 6468"/>
              <a:gd name="adj2" fmla="val 0"/>
            </a:avLst>
          </a:prstGeom>
          <a:solidFill>
            <a:schemeClr val="accent3">
              <a:lumMod val="20000"/>
              <a:lumOff val="80000"/>
            </a:schemeClr>
          </a:solidFill>
        </p:spPr>
        <p:txBody>
          <a:bodyPr lIns="108000">
            <a:normAutofit/>
          </a:bodyPr>
          <a:lstStyle>
            <a:lvl1pPr>
              <a:lnSpc>
                <a:spcPct val="100000"/>
              </a:lnSpc>
              <a:spcBef>
                <a:spcPts val="600"/>
              </a:spcBef>
              <a:defRPr sz="2400"/>
            </a:lvl1pPr>
          </a:lstStyle>
          <a:p>
            <a:r>
              <a:rPr lang="de-DE" dirty="0" err="1"/>
              <a:t>Titelrmasterfomat</a:t>
            </a:r>
            <a:r>
              <a:rPr lang="de-DE" dirty="0"/>
              <a:t> durch Klicken bearbeiten</a:t>
            </a:r>
          </a:p>
        </p:txBody>
      </p:sp>
      <p:sp>
        <p:nvSpPr>
          <p:cNvPr id="8" name="Inhaltsplatzhalter 7"/>
          <p:cNvSpPr>
            <a:spLocks noGrp="1"/>
          </p:cNvSpPr>
          <p:nvPr>
            <p:ph sz="quarter" idx="13"/>
          </p:nvPr>
        </p:nvSpPr>
        <p:spPr>
          <a:xfrm>
            <a:off x="6452765" y="1438623"/>
            <a:ext cx="4781785" cy="4509743"/>
          </a:xfrm>
        </p:spPr>
        <p:txBody>
          <a:bodyPr>
            <a:normAutofit/>
          </a:bodyPr>
          <a:lstStyle>
            <a:lvl1pPr>
              <a:defRPr sz="1600"/>
            </a:lvl1pPr>
            <a:lvl2pPr>
              <a:defRPr sz="16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oliennummernplatzhalter 5"/>
          <p:cNvSpPr>
            <a:spLocks noGrp="1"/>
          </p:cNvSpPr>
          <p:nvPr>
            <p:ph type="sldNum" sz="quarter" idx="12"/>
          </p:nvPr>
        </p:nvSpPr>
        <p:spPr>
          <a:xfrm>
            <a:off x="11353800" y="6434323"/>
            <a:ext cx="618288" cy="314081"/>
          </a:xfrm>
        </p:spPr>
        <p:txBody>
          <a:bodyPr anchor="b"/>
          <a:lstStyle/>
          <a:p>
            <a:fld id="{AB6C09D1-9D44-46E9-90D5-584F6311654E}" type="slidenum">
              <a:rPr lang="de-DE" smtClean="0"/>
              <a:pPr/>
              <a:t>‹#›</a:t>
            </a:fld>
            <a:endParaRPr lang="de-DE"/>
          </a:p>
        </p:txBody>
      </p:sp>
    </p:spTree>
    <p:extLst>
      <p:ext uri="{BB962C8B-B14F-4D97-AF65-F5344CB8AC3E}">
        <p14:creationId xmlns:p14="http://schemas.microsoft.com/office/powerpoint/2010/main" val="4764723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Infobo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nchor="t"/>
          <a:lstStyle/>
          <a:p>
            <a:r>
              <a:rPr lang="en-US"/>
              <a:t>Organisationseinheit</a:t>
            </a:r>
            <a:endParaRPr lang="de-DE"/>
          </a:p>
        </p:txBody>
      </p:sp>
      <p:sp>
        <p:nvSpPr>
          <p:cNvPr id="5" name="Fußzeilenplatzhalter 4"/>
          <p:cNvSpPr>
            <a:spLocks noGrp="1"/>
          </p:cNvSpPr>
          <p:nvPr>
            <p:ph type="ftr" sz="quarter" idx="11"/>
          </p:nvPr>
        </p:nvSpPr>
        <p:spPr>
          <a:xfrm>
            <a:off x="6372383" y="6365633"/>
            <a:ext cx="4850224"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Inhaltsplatzhalter 7"/>
          <p:cNvSpPr>
            <a:spLocks noGrp="1"/>
          </p:cNvSpPr>
          <p:nvPr>
            <p:ph sz="quarter" idx="13"/>
          </p:nvPr>
        </p:nvSpPr>
        <p:spPr>
          <a:xfrm>
            <a:off x="804333" y="1341437"/>
            <a:ext cx="5291667" cy="496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Inhaltsplatzhalter 6"/>
          <p:cNvSpPr>
            <a:spLocks noGrp="1" noChangeAspect="1"/>
          </p:cNvSpPr>
          <p:nvPr>
            <p:ph sz="quarter" idx="14"/>
          </p:nvPr>
        </p:nvSpPr>
        <p:spPr>
          <a:xfrm>
            <a:off x="6464303" y="1341439"/>
            <a:ext cx="4889500" cy="4853804"/>
          </a:xfrm>
          <a:prstGeom prst="round2DiagRect">
            <a:avLst>
              <a:gd name="adj1" fmla="val 8954"/>
              <a:gd name="adj2" fmla="val 0"/>
            </a:avLst>
          </a:prstGeom>
          <a:solidFill>
            <a:schemeClr val="accent3">
              <a:lumMod val="20000"/>
              <a:lumOff val="80000"/>
            </a:schemeClr>
          </a:solidFill>
        </p:spPr>
        <p:txBody>
          <a:bodyPr lIns="108000" tIns="72000" bIns="72000">
            <a:noAutofit/>
          </a:bodyPr>
          <a:lstStyle>
            <a:lvl1pPr>
              <a:defRPr sz="1600"/>
            </a:lvl1pPr>
            <a:lvl2pPr>
              <a:defRPr sz="16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36056125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Inhalt und Bild abgerund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nchor="t"/>
          <a:lstStyle/>
          <a:p>
            <a:r>
              <a:rPr lang="en-US"/>
              <a:t>Organisationseinheit</a:t>
            </a:r>
            <a:endParaRPr lang="de-DE"/>
          </a:p>
        </p:txBody>
      </p:sp>
      <p:sp>
        <p:nvSpPr>
          <p:cNvPr id="5" name="Fußzeilenplatzhalter 4"/>
          <p:cNvSpPr>
            <a:spLocks noGrp="1"/>
          </p:cNvSpPr>
          <p:nvPr>
            <p:ph type="ftr" sz="quarter" idx="11"/>
          </p:nvPr>
        </p:nvSpPr>
        <p:spPr>
          <a:xfrm>
            <a:off x="6372383" y="6365633"/>
            <a:ext cx="4850224"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Inhaltsplatzhalter 7"/>
          <p:cNvSpPr>
            <a:spLocks noGrp="1"/>
          </p:cNvSpPr>
          <p:nvPr>
            <p:ph sz="quarter" idx="13"/>
          </p:nvPr>
        </p:nvSpPr>
        <p:spPr>
          <a:xfrm>
            <a:off x="804333" y="1341437"/>
            <a:ext cx="10549467" cy="496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6069087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en-US"/>
              <a:t>Organisationseinheit</a:t>
            </a:r>
            <a:endParaRPr lang="de-DE"/>
          </a:p>
        </p:txBody>
      </p:sp>
      <p:sp>
        <p:nvSpPr>
          <p:cNvPr id="4" name="Fußzeilenplatzhalter 3"/>
          <p:cNvSpPr>
            <a:spLocks noGrp="1"/>
          </p:cNvSpPr>
          <p:nvPr>
            <p:ph type="ftr" sz="quarter" idx="11"/>
          </p:nvPr>
        </p:nvSpPr>
        <p:spPr/>
        <p:txBody>
          <a:bodyPr/>
          <a:lstStyle/>
          <a:p>
            <a:r>
              <a:rPr lang="de-DE"/>
              <a:t>Titel der Präsentation ODER des Vortragenden</a:t>
            </a:r>
          </a:p>
        </p:txBody>
      </p:sp>
      <p:sp>
        <p:nvSpPr>
          <p:cNvPr id="5" name="Foliennummernplatzhalter 4"/>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28266787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Organisationseinheit</a:t>
            </a:r>
            <a:endParaRPr lang="de-DE"/>
          </a:p>
        </p:txBody>
      </p:sp>
      <p:sp>
        <p:nvSpPr>
          <p:cNvPr id="3" name="Fußzeilenplatzhalter 2"/>
          <p:cNvSpPr>
            <a:spLocks noGrp="1"/>
          </p:cNvSpPr>
          <p:nvPr>
            <p:ph type="ftr" sz="quarter" idx="11"/>
          </p:nvPr>
        </p:nvSpPr>
        <p:spPr/>
        <p:txBody>
          <a:bodyPr/>
          <a:lstStyle/>
          <a:p>
            <a:r>
              <a:rPr lang="de-DE"/>
              <a:t>Titel der Präsentation ODER des Vortragenden</a:t>
            </a:r>
          </a:p>
        </p:txBody>
      </p:sp>
      <p:sp>
        <p:nvSpPr>
          <p:cNvPr id="4" name="Foliennummernplatzhalter 3"/>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5033485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nchor="t"/>
          <a:lstStyle/>
          <a:p>
            <a:r>
              <a:rPr lang="en-US"/>
              <a:t>Organisationseinheit</a:t>
            </a:r>
            <a:endParaRPr lang="de-DE"/>
          </a:p>
        </p:txBody>
      </p:sp>
      <p:sp>
        <p:nvSpPr>
          <p:cNvPr id="5" name="Fußzeilenplatzhalter 4"/>
          <p:cNvSpPr>
            <a:spLocks noGrp="1"/>
          </p:cNvSpPr>
          <p:nvPr>
            <p:ph type="ftr" sz="quarter" idx="11"/>
          </p:nvPr>
        </p:nvSpPr>
        <p:spPr>
          <a:xfrm>
            <a:off x="6372383" y="6365633"/>
            <a:ext cx="4850224"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Inhaltsplatzhalter 7"/>
          <p:cNvSpPr>
            <a:spLocks noGrp="1"/>
          </p:cNvSpPr>
          <p:nvPr>
            <p:ph sz="quarter" idx="13"/>
          </p:nvPr>
        </p:nvSpPr>
        <p:spPr>
          <a:xfrm>
            <a:off x="804333" y="1341437"/>
            <a:ext cx="10549467" cy="496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8326766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Organisationseinheit</a:t>
            </a:r>
            <a:endParaRPr lang="de-DE" dirty="0"/>
          </a:p>
        </p:txBody>
      </p:sp>
      <p:sp>
        <p:nvSpPr>
          <p:cNvPr id="4" name="Fußzeilenplatzhalter 3"/>
          <p:cNvSpPr>
            <a:spLocks noGrp="1"/>
          </p:cNvSpPr>
          <p:nvPr>
            <p:ph type="ftr" sz="quarter" idx="11"/>
          </p:nvPr>
        </p:nvSpPr>
        <p:spPr/>
        <p:txBody>
          <a:bodyPr/>
          <a:lstStyle/>
          <a:p>
            <a:r>
              <a:rPr lang="de-DE"/>
              <a:t>Titel der Präsentation ODER des Vortragenden</a:t>
            </a:r>
            <a:endParaRPr lang="de-DE" dirty="0"/>
          </a:p>
        </p:txBody>
      </p:sp>
      <p:sp>
        <p:nvSpPr>
          <p:cNvPr id="5" name="Foliennummernplatzhalter 4"/>
          <p:cNvSpPr>
            <a:spLocks noGrp="1"/>
          </p:cNvSpPr>
          <p:nvPr>
            <p:ph type="sldNum" sz="quarter" idx="12"/>
          </p:nvPr>
        </p:nvSpPr>
        <p:spPr/>
        <p:txBody>
          <a:bodyPr/>
          <a:lstStyle>
            <a:lvl1pPr>
              <a:defRPr>
                <a:solidFill>
                  <a:schemeClr val="accent1"/>
                </a:solidFill>
              </a:defRPr>
            </a:lvl1pPr>
          </a:lstStyle>
          <a:p>
            <a:fld id="{AB6C09D1-9D44-46E9-90D5-584F6311654E}" type="slidenum">
              <a:rPr lang="de-DE" smtClean="0"/>
              <a:pPr/>
              <a:t>‹#›</a:t>
            </a:fld>
            <a:endParaRPr lang="de-DE" dirty="0"/>
          </a:p>
        </p:txBody>
      </p:sp>
      <p:sp>
        <p:nvSpPr>
          <p:cNvPr id="8" name="Titel 1"/>
          <p:cNvSpPr>
            <a:spLocks noGrp="1"/>
          </p:cNvSpPr>
          <p:nvPr>
            <p:ph type="ctrTitle"/>
          </p:nvPr>
        </p:nvSpPr>
        <p:spPr>
          <a:xfrm>
            <a:off x="718785" y="1345093"/>
            <a:ext cx="10633431" cy="2387600"/>
          </a:xfrm>
        </p:spPr>
        <p:txBody>
          <a:bodyPr anchor="b"/>
          <a:lstStyle>
            <a:lvl1pPr algn="l">
              <a:defRPr sz="6000">
                <a:solidFill>
                  <a:schemeClr val="accent1"/>
                </a:solidFill>
                <a:latin typeface="+mj-lt"/>
              </a:defRPr>
            </a:lvl1pPr>
          </a:lstStyle>
          <a:p>
            <a:r>
              <a:rPr lang="de-DE"/>
              <a:t>Titelmasterformat durch Klicken bearbeiten</a:t>
            </a:r>
            <a:endParaRPr lang="de-DE" dirty="0"/>
          </a:p>
        </p:txBody>
      </p:sp>
      <p:sp>
        <p:nvSpPr>
          <p:cNvPr id="9" name="Untertitel 2"/>
          <p:cNvSpPr>
            <a:spLocks noGrp="1"/>
          </p:cNvSpPr>
          <p:nvPr>
            <p:ph type="subTitle" idx="1"/>
          </p:nvPr>
        </p:nvSpPr>
        <p:spPr>
          <a:xfrm>
            <a:off x="718785" y="3824769"/>
            <a:ext cx="10633431" cy="1655763"/>
          </a:xfrm>
        </p:spPr>
        <p:txBody>
          <a:bodyPr/>
          <a:lstStyle>
            <a:lvl1pPr marL="0" indent="0" algn="l">
              <a:buNone/>
              <a:defRPr sz="2400">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8867757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ub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tIns="72000" bIns="0"/>
          <a:lstStyle/>
          <a:p>
            <a:r>
              <a:rPr lang="de-DE"/>
              <a:t>Titelmasterformat durch Klicken bearbeiten</a:t>
            </a:r>
            <a:endParaRPr lang="de-DE" dirty="0"/>
          </a:p>
        </p:txBody>
      </p:sp>
      <p:sp>
        <p:nvSpPr>
          <p:cNvPr id="3" name="Inhaltsplatzhalter 2"/>
          <p:cNvSpPr>
            <a:spLocks noGrp="1"/>
          </p:cNvSpPr>
          <p:nvPr>
            <p:ph idx="1"/>
          </p:nvPr>
        </p:nvSpPr>
        <p:spPr>
          <a:xfrm>
            <a:off x="838200" y="2014539"/>
            <a:ext cx="10515600" cy="4162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Textplatzhalter 7"/>
          <p:cNvSpPr>
            <a:spLocks noGrp="1"/>
          </p:cNvSpPr>
          <p:nvPr>
            <p:ph type="body" sz="quarter" idx="13"/>
          </p:nvPr>
        </p:nvSpPr>
        <p:spPr>
          <a:xfrm>
            <a:off x="838200" y="1341440"/>
            <a:ext cx="10515600" cy="630237"/>
          </a:xfrm>
        </p:spPr>
        <p:txBody>
          <a:bodyPr lIns="0" tIns="0" rIns="0" bIns="0" anchor="t">
            <a:normAutofit/>
          </a:bodyPr>
          <a:lstStyle>
            <a:lvl1pPr marL="0" indent="0">
              <a:spcBef>
                <a:spcPts val="0"/>
              </a:spcBef>
              <a:buNone/>
              <a:defRPr sz="2400">
                <a:solidFill>
                  <a:schemeClr val="accent2"/>
                </a:solidFill>
                <a:latin typeface="+mj-lt"/>
              </a:defRPr>
            </a:lvl1pPr>
          </a:lstStyle>
          <a:p>
            <a:pPr lvl="0"/>
            <a:r>
              <a:rPr lang="de-DE"/>
              <a:t>Textmasterformat bearbeiten</a:t>
            </a:r>
          </a:p>
        </p:txBody>
      </p:sp>
      <p:sp>
        <p:nvSpPr>
          <p:cNvPr id="9"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10"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Tree>
    <p:extLst>
      <p:ext uri="{BB962C8B-B14F-4D97-AF65-F5344CB8AC3E}">
        <p14:creationId xmlns:p14="http://schemas.microsoft.com/office/powerpoint/2010/main" val="1836683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800" y="365125"/>
            <a:ext cx="10515600" cy="972000"/>
          </a:xfrm>
        </p:spPr>
        <p:txBody>
          <a:bodyPr/>
          <a:lstStyle/>
          <a:p>
            <a:r>
              <a:rPr lang="de-DE"/>
              <a:t>Titelmasterformat durch Klicken bearbeiten</a:t>
            </a:r>
            <a:endParaRPr lang="de-DE" dirty="0"/>
          </a:p>
        </p:txBody>
      </p:sp>
      <p:sp>
        <p:nvSpPr>
          <p:cNvPr id="3" name="Inhaltsplatzhalter 2"/>
          <p:cNvSpPr>
            <a:spLocks noGrp="1"/>
          </p:cNvSpPr>
          <p:nvPr>
            <p:ph idx="1" hasCustomPrompt="1"/>
          </p:nvPr>
        </p:nvSpPr>
        <p:spPr>
          <a:xfrm>
            <a:off x="838800" y="5697789"/>
            <a:ext cx="10549467" cy="5654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de-DE" dirty="0"/>
              <a:t>Bildunterschrift</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9" name="Bildplatzhalter 8"/>
          <p:cNvSpPr>
            <a:spLocks noGrp="1"/>
          </p:cNvSpPr>
          <p:nvPr>
            <p:ph type="pic" sz="quarter" idx="13"/>
          </p:nvPr>
        </p:nvSpPr>
        <p:spPr>
          <a:xfrm>
            <a:off x="838800" y="1425684"/>
            <a:ext cx="10566402" cy="4272104"/>
          </a:xfrm>
        </p:spPr>
        <p:txBody>
          <a:bodyPr/>
          <a:lstStyle/>
          <a:p>
            <a:r>
              <a:rPr lang="de-DE"/>
              <a:t>Bild durch Klicken auf Symbol hinzufügen</a:t>
            </a:r>
            <a:endParaRPr lang="en-GB"/>
          </a:p>
        </p:txBody>
      </p:sp>
      <p:sp>
        <p:nvSpPr>
          <p:cNvPr id="8"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10"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Tree>
    <p:extLst>
      <p:ext uri="{BB962C8B-B14F-4D97-AF65-F5344CB8AC3E}">
        <p14:creationId xmlns:p14="http://schemas.microsoft.com/office/powerpoint/2010/main" val="1569928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und Inhalt - schwarz ">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p>
        </p:txBody>
      </p:sp>
      <p:sp>
        <p:nvSpPr>
          <p:cNvPr id="3" name="Inhaltsplatzhalter 2"/>
          <p:cNvSpPr>
            <a:spLocks noGrp="1"/>
          </p:cNvSpPr>
          <p:nvPr>
            <p:ph sz="half" idx="1"/>
          </p:nvPr>
        </p:nvSpPr>
        <p:spPr>
          <a:xfrm>
            <a:off x="838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2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lvl1pPr>
              <a:defRPr>
                <a:solidFill>
                  <a:schemeClr val="tx1"/>
                </a:solidFill>
              </a:defRPr>
            </a:lvl1pPr>
          </a:lstStyle>
          <a:p>
            <a:r>
              <a:rPr lang="en-US"/>
              <a:t>Organisationseinheit</a:t>
            </a:r>
            <a:endParaRPr lang="de-DE"/>
          </a:p>
        </p:txBody>
      </p:sp>
      <p:sp>
        <p:nvSpPr>
          <p:cNvPr id="6" name="Fußzeilenplatzhalter 5"/>
          <p:cNvSpPr>
            <a:spLocks noGrp="1"/>
          </p:cNvSpPr>
          <p:nvPr>
            <p:ph type="ftr" sz="quarter" idx="11"/>
          </p:nvPr>
        </p:nvSpPr>
        <p:spPr/>
        <p:txBody>
          <a:bodyPr/>
          <a:lstStyle>
            <a:lvl1pPr>
              <a:defRPr>
                <a:solidFill>
                  <a:schemeClr val="tx1"/>
                </a:solidFill>
              </a:defRPr>
            </a:lvl1pPr>
          </a:lstStyle>
          <a:p>
            <a:r>
              <a:rPr lang="de-DE"/>
              <a:t>Titel der Präsentation ODER des Vortragenden</a:t>
            </a:r>
          </a:p>
        </p:txBody>
      </p:sp>
      <p:sp>
        <p:nvSpPr>
          <p:cNvPr id="7" name="Foliennummernplatzhalter 6"/>
          <p:cNvSpPr>
            <a:spLocks noGrp="1"/>
          </p:cNvSpPr>
          <p:nvPr>
            <p:ph type="sldNum" sz="quarter" idx="12"/>
          </p:nvPr>
        </p:nvSpPr>
        <p:spPr/>
        <p:txBody>
          <a:bodyPr/>
          <a:lstStyle>
            <a:lvl1pPr>
              <a:defRPr>
                <a:solidFill>
                  <a:schemeClr val="tx1"/>
                </a:solidFill>
              </a:defRPr>
            </a:lvl1pPr>
          </a:lstStyle>
          <a:p>
            <a:fld id="{AB6C09D1-9D44-46E9-90D5-584F6311654E}" type="slidenum">
              <a:rPr lang="de-DE" smtClean="0"/>
              <a:pPr/>
              <a:t>‹#›</a:t>
            </a:fld>
            <a:endParaRPr lang="de-DE"/>
          </a:p>
        </p:txBody>
      </p:sp>
    </p:spTree>
    <p:extLst>
      <p:ext uri="{BB962C8B-B14F-4D97-AF65-F5344CB8AC3E}">
        <p14:creationId xmlns:p14="http://schemas.microsoft.com/office/powerpoint/2010/main" val="2118449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Weiß">
    <p:bg>
      <p:bgPr>
        <a:solidFill>
          <a:schemeClr val="bg1">
            <a:alpha val="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normAutofit/>
          </a:bodyPr>
          <a:lstStyle>
            <a:lvl1pPr>
              <a:defRPr sz="5000"/>
            </a:lvl1pPr>
          </a:lstStyle>
          <a:p>
            <a:r>
              <a:rPr lang="de-DE"/>
              <a:t>Titelmasterformat durch Klicken bearbeiten</a:t>
            </a:r>
            <a:endParaRPr lang="de-DE" dirty="0"/>
          </a:p>
        </p:txBody>
      </p:sp>
      <p:sp>
        <p:nvSpPr>
          <p:cNvPr id="3" name="Textplatzhalter 2"/>
          <p:cNvSpPr>
            <a:spLocks noGrp="1"/>
          </p:cNvSpPr>
          <p:nvPr>
            <p:ph type="body" idx="1"/>
          </p:nvPr>
        </p:nvSpPr>
        <p:spPr>
          <a:xfrm>
            <a:off x="831851" y="4589466"/>
            <a:ext cx="10515600" cy="1500187"/>
          </a:xfrm>
        </p:spPr>
        <p:txBody>
          <a:bodyPr/>
          <a:lstStyle>
            <a:lvl1pPr marL="0" indent="0">
              <a:buNone/>
              <a:defRPr sz="2400">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en-US"/>
              <a:t>Organisationseinheit</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505687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rosa">
    <p:bg>
      <p:bgPr>
        <a:solidFill>
          <a:schemeClr val="bg2">
            <a:alpha val="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normAutofit/>
          </a:bodyPr>
          <a:lstStyle>
            <a:lvl1pPr>
              <a:defRPr sz="5000"/>
            </a:lvl1pPr>
          </a:lstStyle>
          <a:p>
            <a:r>
              <a:rPr lang="de-DE"/>
              <a:t>Titelmasterformat durch Klicken bearbeiten</a:t>
            </a:r>
            <a:endParaRPr lang="de-DE" dirty="0"/>
          </a:p>
        </p:txBody>
      </p:sp>
      <p:sp>
        <p:nvSpPr>
          <p:cNvPr id="3" name="Textplatzhalter 2"/>
          <p:cNvSpPr>
            <a:spLocks noGrp="1"/>
          </p:cNvSpPr>
          <p:nvPr>
            <p:ph type="body" idx="1"/>
          </p:nvPr>
        </p:nvSpPr>
        <p:spPr>
          <a:xfrm>
            <a:off x="831851" y="4589466"/>
            <a:ext cx="10515600" cy="1500187"/>
          </a:xfrm>
        </p:spPr>
        <p:txBody>
          <a:bodyPr/>
          <a:lstStyle>
            <a:lvl1pPr marL="0" indent="0">
              <a:buNone/>
              <a:defRPr sz="2400">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en-US"/>
              <a:t>Organisationseinheit</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3376993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türkis">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normAutofit/>
          </a:bodyPr>
          <a:lstStyle>
            <a:lvl1pPr>
              <a:defRPr sz="5000"/>
            </a:lvl1pPr>
          </a:lstStyle>
          <a:p>
            <a:r>
              <a:rPr lang="de-DE"/>
              <a:t>Titelmasterformat durch Klicken bearbeiten</a:t>
            </a:r>
          </a:p>
        </p:txBody>
      </p:sp>
      <p:sp>
        <p:nvSpPr>
          <p:cNvPr id="3" name="Textplatzhalter 2"/>
          <p:cNvSpPr>
            <a:spLocks noGrp="1"/>
          </p:cNvSpPr>
          <p:nvPr>
            <p:ph type="body" idx="1"/>
          </p:nvPr>
        </p:nvSpPr>
        <p:spPr>
          <a:xfrm>
            <a:off x="831851" y="4589466"/>
            <a:ext cx="10515600" cy="1500187"/>
          </a:xfrm>
        </p:spPr>
        <p:txBody>
          <a:bodyPr/>
          <a:lstStyle>
            <a:lvl1pPr marL="0" indent="0">
              <a:buNone/>
              <a:defRPr sz="2400">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en-US"/>
              <a:t>Organisationseinheit</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2377294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 y="6308726"/>
            <a:ext cx="12192000" cy="549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838200" y="365125"/>
            <a:ext cx="10515600" cy="972000"/>
          </a:xfrm>
          <a:prstGeom prst="rect">
            <a:avLst/>
          </a:prstGeom>
        </p:spPr>
        <p:txBody>
          <a:bodyPr vert="horz" lIns="0" tIns="7200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838200" y="1337127"/>
            <a:ext cx="10515600" cy="4839839"/>
          </a:xfrm>
          <a:prstGeom prst="rect">
            <a:avLst/>
          </a:prstGeom>
        </p:spPr>
        <p:txBody>
          <a:bodyPr vert="horz" lIns="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5"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
        <p:nvSpPr>
          <p:cNvPr id="6" name="Foliennummernplatzhalter 5"/>
          <p:cNvSpPr>
            <a:spLocks noGrp="1"/>
          </p:cNvSpPr>
          <p:nvPr>
            <p:ph type="sldNum" sz="quarter" idx="4"/>
          </p:nvPr>
        </p:nvSpPr>
        <p:spPr>
          <a:xfrm>
            <a:off x="11353800" y="6434323"/>
            <a:ext cx="618288" cy="314081"/>
          </a:xfrm>
          <a:prstGeom prst="rect">
            <a:avLst/>
          </a:prstGeom>
        </p:spPr>
        <p:txBody>
          <a:bodyPr vert="horz" lIns="91440" tIns="45720" rIns="91440" bIns="45720" rtlCol="0" anchor="b"/>
          <a:lstStyle>
            <a:lvl1pPr algn="ctr">
              <a:defRPr sz="800">
                <a:solidFill>
                  <a:schemeClr val="bg1"/>
                </a:solidFill>
              </a:defRPr>
            </a:lvl1pPr>
          </a:lstStyle>
          <a:p>
            <a:fld id="{AB6C09D1-9D44-46E9-90D5-584F6311654E}" type="slidenum">
              <a:rPr lang="de-DE" smtClean="0"/>
              <a:pPr/>
              <a:t>‹#›</a:t>
            </a:fld>
            <a:endParaRPr lang="de-DE" dirty="0"/>
          </a:p>
        </p:txBody>
      </p:sp>
      <p:pic>
        <p:nvPicPr>
          <p:cNvPr id="8" name="Picture 3"/>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02314" y="6391519"/>
            <a:ext cx="1554555" cy="35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80028"/>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72" r:id="rId3"/>
    <p:sldLayoutId id="2147483661" r:id="rId4"/>
    <p:sldLayoutId id="2147483650" r:id="rId5"/>
    <p:sldLayoutId id="2147483676" r:id="rId6"/>
    <p:sldLayoutId id="2147483673" r:id="rId7"/>
    <p:sldLayoutId id="2147483664" r:id="rId8"/>
    <p:sldLayoutId id="2147483665" r:id="rId9"/>
    <p:sldLayoutId id="2147483652" r:id="rId10"/>
    <p:sldLayoutId id="2147483653" r:id="rId11"/>
    <p:sldLayoutId id="2147483660" r:id="rId12"/>
    <p:sldLayoutId id="2147483674" r:id="rId13"/>
    <p:sldLayoutId id="2147483675" r:id="rId14"/>
    <p:sldLayoutId id="2147483654" r:id="rId15"/>
    <p:sldLayoutId id="2147483655" r:id="rId16"/>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hdr="0"/>
  <p:txStyles>
    <p:titleStyle>
      <a:lvl1pPr algn="l" defTabSz="914377"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19" indent="-263519" algn="l" defTabSz="914377"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12" indent="-279393" algn="l" defTabSz="914377" rtl="0" eaLnBrk="1" latinLnBrk="0" hangingPunct="1">
        <a:lnSpc>
          <a:spcPct val="130000"/>
        </a:lnSpc>
        <a:spcBef>
          <a:spcPts val="500"/>
        </a:spcBef>
        <a:buFont typeface="Arial" panose="020B0604020202020204" pitchFamily="34" charset="0"/>
        <a:buChar char="•"/>
        <a:defRPr sz="1900" kern="1200">
          <a:solidFill>
            <a:schemeClr val="tx1"/>
          </a:solidFill>
          <a:latin typeface="+mn-lt"/>
          <a:ea typeface="+mn-ea"/>
          <a:cs typeface="+mn-cs"/>
        </a:defRPr>
      </a:lvl2pPr>
      <a:lvl3pPr marL="806431" indent="-263519" algn="l" defTabSz="914377"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3pPr>
      <a:lvl4pPr marL="1069948" indent="-263519" algn="l" defTabSz="914377" rtl="0" eaLnBrk="1" latinLnBrk="0" hangingPunct="1">
        <a:lnSpc>
          <a:spcPct val="130000"/>
        </a:lnSpc>
        <a:spcBef>
          <a:spcPts val="500"/>
        </a:spcBef>
        <a:buFont typeface="Arial" panose="020B0604020202020204" pitchFamily="34" charset="0"/>
        <a:buChar char="•"/>
        <a:defRPr sz="1700" kern="1200">
          <a:solidFill>
            <a:schemeClr val="tx1"/>
          </a:solidFill>
          <a:latin typeface="+mn-lt"/>
          <a:ea typeface="+mn-ea"/>
          <a:cs typeface="+mn-cs"/>
        </a:defRPr>
      </a:lvl4pPr>
      <a:lvl5pPr marL="1347754" indent="-277806" algn="l" defTabSz="914377"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7" userDrawn="1">
          <p15:clr>
            <a:srgbClr val="F26B43"/>
          </p15:clr>
        </p15:guide>
        <p15:guide id="2" pos="7151" userDrawn="1">
          <p15:clr>
            <a:srgbClr val="F26B43"/>
          </p15:clr>
        </p15:guide>
        <p15:guide id="3" orient="horz" pos="845" userDrawn="1">
          <p15:clr>
            <a:srgbClr val="F26B43"/>
          </p15:clr>
        </p15:guide>
        <p15:guide id="4" orient="horz" pos="4043" userDrawn="1">
          <p15:clr>
            <a:srgbClr val="F26B43"/>
          </p15:clr>
        </p15:guide>
        <p15:guide id="5" orient="horz" pos="4201" userDrawn="1">
          <p15:clr>
            <a:srgbClr val="F26B43"/>
          </p15:clr>
        </p15:guide>
        <p15:guide id="6" pos="39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enterforanxietydisorders.com/treatment-programs/cognitive-behavioral-therapy/"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DE" dirty="0"/>
              <a:t>Psychosomatic disorder</a:t>
            </a:r>
            <a:br>
              <a:rPr lang="de-DE" dirty="0"/>
            </a:br>
            <a:r>
              <a:rPr lang="de-DE" dirty="0"/>
              <a:t>Diagnosis and therapy</a:t>
            </a:r>
          </a:p>
        </p:txBody>
      </p:sp>
      <p:sp>
        <p:nvSpPr>
          <p:cNvPr id="4" name="Datumsplatzhalter 3"/>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5" name="Fußzeilenplatzhalter 4"/>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6" name="Foliennummernplatzhalter 5"/>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1</a:t>
            </a:fld>
            <a:endParaRPr lang="de-DE"/>
          </a:p>
        </p:txBody>
      </p:sp>
      <p:sp>
        <p:nvSpPr>
          <p:cNvPr id="3" name="Untertitel 2"/>
          <p:cNvSpPr>
            <a:spLocks noGrp="1"/>
          </p:cNvSpPr>
          <p:nvPr>
            <p:ph sz="quarter" idx="13"/>
          </p:nvPr>
        </p:nvSpPr>
        <p:spPr>
          <a:xfrm>
            <a:off x="804333" y="1341437"/>
            <a:ext cx="5291667" cy="4967288"/>
          </a:xfrm>
        </p:spPr>
        <p:txBody>
          <a:bodyPr>
            <a:normAutofit/>
          </a:bodyPr>
          <a:lstStyle/>
          <a:p>
            <a:r>
              <a:rPr lang="en-US" dirty="0"/>
              <a:t>Dr. Vid V</a:t>
            </a:r>
            <a:r>
              <a:rPr lang="sr-Latn-RS" dirty="0"/>
              <a:t>e</a:t>
            </a:r>
            <a:r>
              <a:rPr lang="en-US" dirty="0"/>
              <a:t>li</a:t>
            </a:r>
            <a:r>
              <a:rPr lang="sr-Latn-RS" dirty="0"/>
              <a:t>ki</a:t>
            </a:r>
            <a:r>
              <a:rPr lang="sr-Latn-RS" dirty="0">
                <a:latin typeface="Arial" panose="020B0604020202020204" pitchFamily="34" charset="0"/>
                <a:cs typeface="Arial" panose="020B0604020202020204" pitchFamily="34" charset="0"/>
              </a:rPr>
              <a:t>ć</a:t>
            </a:r>
            <a:br>
              <a:rPr lang="en-US" dirty="0"/>
            </a:br>
            <a:r>
              <a:rPr lang="en-US" dirty="0"/>
              <a:t>Department of Psychiatry and Psychotherapeutic Medicine
</a:t>
            </a:r>
            <a:r>
              <a:rPr lang="sr-Latn-RS" dirty="0"/>
              <a:t>IDM</a:t>
            </a:r>
            <a:endParaRPr lang="de-DE" dirty="0"/>
          </a:p>
        </p:txBody>
      </p:sp>
      <p:pic>
        <p:nvPicPr>
          <p:cNvPr id="7" name="Google Shape;293;p43" descr="A group of people sitting at a table&#10;&#10;Description automatically generated">
            <a:extLst>
              <a:ext uri="{FF2B5EF4-FFF2-40B4-BE49-F238E27FC236}">
                <a16:creationId xmlns:a16="http://schemas.microsoft.com/office/drawing/2014/main" id="{ACDAB919-55D3-03CC-9665-7175457294D8}"/>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12644568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AT" dirty="0"/>
              <a:t>1. Current complaints</a:t>
            </a:r>
          </a:p>
        </p:txBody>
      </p:sp>
      <p:sp>
        <p:nvSpPr>
          <p:cNvPr id="4" name="Datumsplatzhalter 3"/>
          <p:cNvSpPr>
            <a:spLocks noGrp="1"/>
          </p:cNvSpPr>
          <p:nvPr>
            <p:ph type="dt" sz="half" idx="10"/>
          </p:nvPr>
        </p:nvSpPr>
        <p:spPr>
          <a:xfrm>
            <a:off x="6372383" y="6528896"/>
            <a:ext cx="4850224" cy="233363"/>
          </a:xfrm>
        </p:spPr>
        <p:txBody>
          <a:bodyPr anchor="t">
            <a:normAutofit/>
          </a:bodyPr>
          <a:lstStyle/>
          <a:p>
            <a:pPr>
              <a:spcAft>
                <a:spcPts val="600"/>
              </a:spcAft>
            </a:pPr>
            <a:r>
              <a:rPr lang="de-DE" dirty="0"/>
              <a:t>Universitätsklinik für Psychiatrie und Psychotherapeutische Medizin</a:t>
            </a:r>
          </a:p>
        </p:txBody>
      </p:sp>
      <p:sp>
        <p:nvSpPr>
          <p:cNvPr id="5" name="Fußzeilenplatzhalter 4"/>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6" name="Foliennummernplatzhalter 5"/>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10</a:t>
            </a:fld>
            <a:endParaRPr lang="de-DE"/>
          </a:p>
        </p:txBody>
      </p:sp>
      <p:sp>
        <p:nvSpPr>
          <p:cNvPr id="19" name="Textplatzhalter 18"/>
          <p:cNvSpPr>
            <a:spLocks noGrp="1"/>
          </p:cNvSpPr>
          <p:nvPr>
            <p:ph sz="quarter" idx="13"/>
          </p:nvPr>
        </p:nvSpPr>
        <p:spPr>
          <a:xfrm>
            <a:off x="804333" y="1341437"/>
            <a:ext cx="5291667" cy="4967288"/>
          </a:xfrm>
        </p:spPr>
        <p:txBody>
          <a:bodyPr>
            <a:normAutofit/>
          </a:bodyPr>
          <a:lstStyle/>
          <a:p>
            <a:pPr marL="342900" indent="-342900">
              <a:buFont typeface="Arial" pitchFamily="34" charset="0"/>
              <a:buChar char="•"/>
            </a:pPr>
            <a:r>
              <a:rPr lang="en-US" dirty="0"/>
              <a:t>Comes to the 3rd informal admission </a:t>
            </a:r>
            <a:r>
              <a:rPr lang="sr-Latn-RS" dirty="0"/>
              <a:t>at</a:t>
            </a:r>
            <a:r>
              <a:rPr lang="en-US" dirty="0"/>
              <a:t> 06B station</a:t>
            </a:r>
            <a:r>
              <a:rPr lang="sr-Latn-RS" dirty="0"/>
              <a:t>, Vienna General Hospital</a:t>
            </a:r>
            <a:r>
              <a:rPr lang="en-US" dirty="0"/>
              <a:t>
Currently, whole-body pain (increase in frequency); Everyday life dominated by dealing with pain
By Pain Outpatient Clinic recommended reduction of opiate </a:t>
            </a:r>
            <a:r>
              <a:rPr lang="sr-Latn-RS" dirty="0"/>
              <a:t>pa</a:t>
            </a:r>
            <a:r>
              <a:rPr lang="en-US" dirty="0"/>
              <a:t>in therapy
Perfectionism</a:t>
            </a:r>
            <a:endParaRPr lang="en-GB" dirty="0"/>
          </a:p>
        </p:txBody>
      </p:sp>
      <p:pic>
        <p:nvPicPr>
          <p:cNvPr id="3" name="Google Shape;273;p40">
            <a:extLst>
              <a:ext uri="{FF2B5EF4-FFF2-40B4-BE49-F238E27FC236}">
                <a16:creationId xmlns:a16="http://schemas.microsoft.com/office/drawing/2014/main" id="{A58CCCB3-DFC9-E90B-3434-98DD754925E3}"/>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8061752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2. Therapy on admission</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11</a:t>
            </a:fld>
            <a:endParaRPr lang="de-DE"/>
          </a:p>
        </p:txBody>
      </p:sp>
      <p:sp>
        <p:nvSpPr>
          <p:cNvPr id="6" name="Content Placeholder 5"/>
          <p:cNvSpPr>
            <a:spLocks noGrp="1"/>
          </p:cNvSpPr>
          <p:nvPr>
            <p:ph sz="quarter" idx="13"/>
          </p:nvPr>
        </p:nvSpPr>
        <p:spPr>
          <a:xfrm>
            <a:off x="804334" y="1341437"/>
            <a:ext cx="5401914" cy="4631346"/>
          </a:xfrm>
        </p:spPr>
        <p:txBody>
          <a:bodyPr>
            <a:normAutofit lnSpcReduction="10000"/>
          </a:bodyPr>
          <a:lstStyle/>
          <a:p>
            <a:r>
              <a:rPr lang="de-DE" dirty="0">
                <a:cs typeface="Arial" panose="020B0604020202020204" pitchFamily="34" charset="0"/>
              </a:rPr>
              <a:t>Tramal 200 mg 1-0-0-0
Temgesic 0.4 mg 1-1-0-2</a:t>
            </a:r>
            <a:r>
              <a:rPr lang="sr-Latn-RS" dirty="0">
                <a:cs typeface="Arial" panose="020B0604020202020204" pitchFamily="34" charset="0"/>
              </a:rPr>
              <a:t> </a:t>
            </a:r>
            <a:r>
              <a:rPr lang="de-DE" dirty="0">
                <a:cs typeface="Arial" panose="020B0604020202020204" pitchFamily="34" charset="0"/>
              </a:rPr>
              <a:t>
Seroquel XR 50 mg 0-0-1/2-1
Fluoxetine 40 mg 1-0-0-0
Mirtazapine 30 mg 0-0-0-1
Temesta 2.5 mg 0-0-0-1/2
Pantolo</a:t>
            </a:r>
            <a:r>
              <a:rPr lang="sr-Latn-RS" dirty="0">
                <a:cs typeface="Arial" panose="020B0604020202020204" pitchFamily="34" charset="0"/>
              </a:rPr>
              <a:t>c</a:t>
            </a:r>
            <a:r>
              <a:rPr lang="de-DE" dirty="0">
                <a:cs typeface="Arial" panose="020B0604020202020204" pitchFamily="34" charset="0"/>
              </a:rPr>
              <a:t> 40 mg 1-0-0-0
Nebilan 5 mg 1/2-0-0-0
Transtec 35 </a:t>
            </a:r>
            <a:r>
              <a:rPr lang="el-GR" dirty="0">
                <a:cs typeface="Arial" panose="020B0604020202020204" pitchFamily="34" charset="0"/>
              </a:rPr>
              <a:t>μ</a:t>
            </a:r>
            <a:r>
              <a:rPr lang="de-DE" dirty="0">
                <a:cs typeface="Arial" panose="020B0604020202020204" pitchFamily="34" charset="0"/>
              </a:rPr>
              <a:t>g patch at 4-day intervals</a:t>
            </a:r>
            <a:endParaRPr lang="en-US" dirty="0">
              <a:cs typeface="Arial" panose="020B0604020202020204" pitchFamily="34" charset="0"/>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95185" y="194736"/>
            <a:ext cx="984961" cy="9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6401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3. Previous illnesses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12</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Pain since 2007 (first low back pain, then pain in the hands and forearms)
Various medication trials (analgesics, AD, benzo), as well as psychotherapy
2008 Death of mother and first depressive episode
15.12.2009 Suicide attempt with 2 boxes of Rohypnol
Followed by a 2-week stay in the OWS (1st psychiatric inpatient admission)
March and April 2010 Rotation on 06B
2016 – 2nd recording on 06B</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1298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4. Somatic analysis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13</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At the age of 13 years traffic accident (hit by car- hit-and-run)
 triple skull fracture, since then clear anisocoria left&gt;re
</a:t>
            </a:r>
            <a:r>
              <a:rPr lang="sr-Latn-RS" dirty="0">
                <a:cs typeface="Arial" panose="020B0604020202020204" pitchFamily="34" charset="0"/>
              </a:rPr>
              <a:t>S</a:t>
            </a:r>
            <a:r>
              <a:rPr lang="en-US" dirty="0">
                <a:cs typeface="Arial" panose="020B0604020202020204" pitchFamily="34" charset="0"/>
              </a:rPr>
              <a:t>.</a:t>
            </a:r>
            <a:r>
              <a:rPr lang="sr-Latn-RS" dirty="0">
                <a:cs typeface="Arial" panose="020B0604020202020204" pitchFamily="34" charset="0"/>
              </a:rPr>
              <a:t>p</a:t>
            </a:r>
            <a:r>
              <a:rPr lang="en-US" dirty="0">
                <a:cs typeface="Arial" panose="020B0604020202020204" pitchFamily="34" charset="0"/>
              </a:rPr>
              <a:t>. </a:t>
            </a:r>
            <a:r>
              <a:rPr lang="sr-Latn-RS" dirty="0">
                <a:cs typeface="Arial" panose="020B0604020202020204" pitchFamily="34" charset="0"/>
              </a:rPr>
              <a:t>Appendectomy</a:t>
            </a:r>
            <a:r>
              <a:rPr lang="en-US" dirty="0">
                <a:cs typeface="Arial" panose="020B0604020202020204" pitchFamily="34" charset="0"/>
              </a:rPr>
              <a:t>; Curettage</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296" y="141890"/>
            <a:ext cx="1439917" cy="143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950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5. Previous treatments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14</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2007 Outpatient (Mrs. Dr. </a:t>
            </a:r>
            <a:r>
              <a:rPr lang="en-US" dirty="0" err="1">
                <a:cs typeface="Arial" panose="020B0604020202020204" pitchFamily="34" charset="0"/>
              </a:rPr>
              <a:t>Danielczyk</a:t>
            </a:r>
            <a:r>
              <a:rPr lang="en-US" dirty="0">
                <a:cs typeface="Arial" panose="020B0604020202020204" pitchFamily="34" charset="0"/>
              </a:rPr>
              <a:t>), adjustment to Cymbalta, </a:t>
            </a:r>
            <a:r>
              <a:rPr lang="en-US" dirty="0" err="1">
                <a:cs typeface="Arial" panose="020B0604020202020204" pitchFamily="34" charset="0"/>
              </a:rPr>
              <a:t>Mexalen</a:t>
            </a:r>
            <a:r>
              <a:rPr lang="en-US" dirty="0">
                <a:cs typeface="Arial" panose="020B0604020202020204" pitchFamily="34" charset="0"/>
              </a:rPr>
              <a:t>, </a:t>
            </a:r>
            <a:r>
              <a:rPr lang="en-US" dirty="0" err="1">
                <a:cs typeface="Arial" panose="020B0604020202020204" pitchFamily="34" charset="0"/>
              </a:rPr>
              <a:t>Transtec</a:t>
            </a:r>
            <a:r>
              <a:rPr lang="en-US" dirty="0">
                <a:cs typeface="Arial" panose="020B0604020202020204" pitchFamily="34" charset="0"/>
              </a:rPr>
              <a:t> patches
2008 – 2009 </a:t>
            </a:r>
            <a:r>
              <a:rPr lang="sr-Latn-RS" dirty="0">
                <a:cs typeface="Arial" panose="020B0604020202020204" pitchFamily="34" charset="0"/>
              </a:rPr>
              <a:t>twice a week pszchotherapy</a:t>
            </a:r>
            <a:r>
              <a:rPr lang="en-US" dirty="0">
                <a:cs typeface="Arial" panose="020B0604020202020204" pitchFamily="34" charset="0"/>
              </a:rPr>
              <a:t>
2009 OWS adjustment to </a:t>
            </a:r>
            <a:r>
              <a:rPr lang="en-US" dirty="0" err="1">
                <a:cs typeface="Arial" panose="020B0604020202020204" pitchFamily="34" charset="0"/>
              </a:rPr>
              <a:t>Efectin</a:t>
            </a:r>
            <a:r>
              <a:rPr lang="en-US" dirty="0">
                <a:cs typeface="Arial" panose="020B0604020202020204" pitchFamily="34" charset="0"/>
              </a:rPr>
              <a:t> and Lyrica and </a:t>
            </a:r>
            <a:r>
              <a:rPr lang="en-US" dirty="0" err="1">
                <a:cs typeface="Arial" panose="020B0604020202020204" pitchFamily="34" charset="0"/>
              </a:rPr>
              <a:t>Transtec</a:t>
            </a:r>
            <a:r>
              <a:rPr lang="en-US" dirty="0">
                <a:cs typeface="Arial" panose="020B0604020202020204" pitchFamily="34" charset="0"/>
              </a:rPr>
              <a:t> patches at 4-day intervals
2010- Rotation </a:t>
            </a:r>
            <a:r>
              <a:rPr lang="sr-Latn-RS" dirty="0">
                <a:cs typeface="Arial" panose="020B0604020202020204" pitchFamily="34" charset="0"/>
              </a:rPr>
              <a:t>at</a:t>
            </a:r>
            <a:r>
              <a:rPr lang="en-US" dirty="0">
                <a:cs typeface="Arial" panose="020B0604020202020204" pitchFamily="34" charset="0"/>
              </a:rPr>
              <a:t> the General Hospital
2016- General Hospital</a:t>
            </a:r>
            <a:endParaRPr lang="de-DE" dirty="0">
              <a:cs typeface="Arial" panose="020B0604020202020204" pitchFamily="34"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3511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6. Social analysis - Part I</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a:p>
            <a:endParaRPr lang="de-DE" dirty="0"/>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15</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Born on 18.11.1956 in Vienna
Pat.'s father passed away when she was 6 years old
</a:t>
            </a:r>
            <a:r>
              <a:rPr lang="sr-Latn-RS" dirty="0">
                <a:cs typeface="Arial" panose="020B0604020202020204" pitchFamily="34" charset="0"/>
              </a:rPr>
              <a:t>Grew u</a:t>
            </a:r>
            <a:r>
              <a:rPr lang="en-US" dirty="0">
                <a:cs typeface="Arial" panose="020B0604020202020204" pitchFamily="34" charset="0"/>
              </a:rPr>
              <a:t>p to the age of 17 with </a:t>
            </a:r>
            <a:r>
              <a:rPr lang="sr-Latn-RS" dirty="0">
                <a:cs typeface="Arial" panose="020B0604020202020204" pitchFamily="34" charset="0"/>
              </a:rPr>
              <a:t>her</a:t>
            </a:r>
            <a:r>
              <a:rPr lang="en-US" dirty="0">
                <a:cs typeface="Arial" panose="020B0604020202020204" pitchFamily="34" charset="0"/>
              </a:rPr>
              <a:t> mother
5 siblings, one of the 5 brothers died in a moped accident
She attended elementary and secondary school in Vienna
Sales assistant at various companies
1978-2000 at </a:t>
            </a:r>
            <a:r>
              <a:rPr lang="en-US" dirty="0" err="1">
                <a:cs typeface="Arial" panose="020B0604020202020204" pitchFamily="34" charset="0"/>
              </a:rPr>
              <a:t>Dorotheum</a:t>
            </a:r>
            <a:r>
              <a:rPr lang="en-US" dirty="0">
                <a:cs typeface="Arial" panose="020B0604020202020204" pitchFamily="34" charset="0"/>
              </a:rPr>
              <a:t>, most recently as head saleswoman
In the course of restructuring - bullying</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296" y="141890"/>
            <a:ext cx="1439917" cy="143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473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6. Social Analysis - Part II</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16</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Retraining as a nursing assistant
 2004-2010 </a:t>
            </a:r>
            <a:r>
              <a:rPr lang="en-US" dirty="0" err="1">
                <a:cs typeface="Arial" panose="020B0604020202020204" pitchFamily="34" charset="0"/>
              </a:rPr>
              <a:t>Sophienspital</a:t>
            </a:r>
            <a:r>
              <a:rPr lang="en-US" dirty="0">
                <a:cs typeface="Arial" panose="020B0604020202020204" pitchFamily="34" charset="0"/>
              </a:rPr>
              <a:t>, then retirement
Married
No children</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296" y="141890"/>
            <a:ext cx="1439917" cy="143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422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7. Family anamnesis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17</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Grandfather (on his mother's side) had committed suicide</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7398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8. PPS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18</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Pat</a:t>
            </a:r>
            <a:r>
              <a:rPr lang="sr-Latn-RS" dirty="0">
                <a:cs typeface="Arial" panose="020B0604020202020204" pitchFamily="34" charset="0"/>
              </a:rPr>
              <a:t>ient</a:t>
            </a:r>
            <a:r>
              <a:rPr lang="en-US" dirty="0">
                <a:cs typeface="Arial" panose="020B0604020202020204" pitchFamily="34" charset="0"/>
              </a:rPr>
              <a:t> awake, clear, oriented, concentration, memory grossly clinically inconspicuous, ductus coherent, goal-oriented, slightly slowed down, mood depressed, with negatively toned state of mind, low affect, affectability in both scale ranges red</a:t>
            </a:r>
            <a:r>
              <a:rPr lang="sr-Latn-RS" dirty="0">
                <a:cs typeface="Arial" panose="020B0604020202020204" pitchFamily="34" charset="0"/>
              </a:rPr>
              <a:t>uced</a:t>
            </a:r>
            <a:r>
              <a:rPr lang="en-US" dirty="0">
                <a:cs typeface="Arial" panose="020B0604020202020204" pitchFamily="34" charset="0"/>
              </a:rPr>
              <a:t>, </a:t>
            </a:r>
            <a:r>
              <a:rPr lang="sr-Latn-RS" dirty="0">
                <a:cs typeface="Arial" panose="020B0604020202020204" pitchFamily="34" charset="0"/>
              </a:rPr>
              <a:t>strong somatization</a:t>
            </a:r>
            <a:r>
              <a:rPr lang="en-US" dirty="0">
                <a:cs typeface="Arial" panose="020B0604020202020204" pitchFamily="34" charset="0"/>
              </a:rPr>
              <a:t>, social withdrawal, no specific fears, no compulsions, no panic attacks, no psychotic symptoms can be explored, no sleep disorders under medication with T</a:t>
            </a:r>
            <a:r>
              <a:rPr lang="sr-Latn-RS" dirty="0">
                <a:cs typeface="Arial" panose="020B0604020202020204" pitchFamily="34" charset="0"/>
              </a:rPr>
              <a:t>e</a:t>
            </a:r>
            <a:r>
              <a:rPr lang="en-US" dirty="0">
                <a:cs typeface="Arial" panose="020B0604020202020204" pitchFamily="34" charset="0"/>
              </a:rPr>
              <a:t>m</a:t>
            </a:r>
            <a:r>
              <a:rPr lang="sr-Latn-RS" dirty="0">
                <a:cs typeface="Arial" panose="020B0604020202020204" pitchFamily="34" charset="0"/>
              </a:rPr>
              <a:t>esta</a:t>
            </a:r>
            <a:r>
              <a:rPr lang="en-US" dirty="0">
                <a:cs typeface="Arial" panose="020B0604020202020204" pitchFamily="34" charset="0"/>
              </a:rPr>
              <a:t>, no suicidal thoughts, none </a:t>
            </a:r>
            <a:r>
              <a:rPr lang="sr-Latn-RS" dirty="0">
                <a:cs typeface="Arial" panose="020B0604020202020204" pitchFamily="34" charset="0"/>
              </a:rPr>
              <a:t>symptoms</a:t>
            </a:r>
            <a:r>
              <a:rPr lang="en-US" dirty="0">
                <a:cs typeface="Arial" panose="020B0604020202020204" pitchFamily="34" charset="0"/>
              </a:rPr>
              <a:t> for acute danger to oneself or others at the time or exploration.</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834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9. Findings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19</a:t>
            </a:fld>
            <a:endParaRPr lang="de-DE"/>
          </a:p>
        </p:txBody>
      </p:sp>
      <p:sp>
        <p:nvSpPr>
          <p:cNvPr id="6" name="Content Placeholder 5"/>
          <p:cNvSpPr>
            <a:spLocks noGrp="1"/>
          </p:cNvSpPr>
          <p:nvPr>
            <p:ph sz="quarter" idx="13"/>
          </p:nvPr>
        </p:nvSpPr>
        <p:spPr/>
        <p:txBody>
          <a:bodyPr/>
          <a:lstStyle/>
          <a:p>
            <a:r>
              <a:rPr lang="de-AT" dirty="0">
                <a:cs typeface="Arial" panose="020B0604020202020204" pitchFamily="34" charset="0"/>
              </a:rPr>
              <a:t>Laboratory: Cholesterol, total 262 </a:t>
            </a:r>
            <a:r>
              <a:rPr lang="el-GR" dirty="0">
                <a:cs typeface="Arial" panose="020B0604020202020204" pitchFamily="34" charset="0"/>
              </a:rPr>
              <a:t>μ</a:t>
            </a:r>
            <a:r>
              <a:rPr lang="de-AT" dirty="0">
                <a:cs typeface="Arial" panose="020B0604020202020204" pitchFamily="34" charset="0"/>
              </a:rPr>
              <a:t>g/dL, otherwise inconspicuous
CMRT- </a:t>
            </a:r>
            <a:r>
              <a:rPr lang="sr-Latn-RS" dirty="0">
                <a:cs typeface="Arial" panose="020B0604020202020204" pitchFamily="34" charset="0"/>
              </a:rPr>
              <a:t>no pathological clinical signs</a:t>
            </a:r>
            <a:endParaRPr lang="en-US" dirty="0">
              <a:cs typeface="Arial" panose="020B0604020202020204" pitchFamily="34" charset="0"/>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6530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84CE-C6C9-093B-D13F-223CAD0548CE}"/>
              </a:ext>
            </a:extLst>
          </p:cNvPr>
          <p:cNvSpPr>
            <a:spLocks noGrp="1"/>
          </p:cNvSpPr>
          <p:nvPr>
            <p:ph type="title"/>
          </p:nvPr>
        </p:nvSpPr>
        <p:spPr>
          <a:xfrm>
            <a:off x="838200" y="365125"/>
            <a:ext cx="10515600" cy="972000"/>
          </a:xfrm>
        </p:spPr>
        <p:txBody>
          <a:bodyPr anchor="t">
            <a:normAutofit/>
          </a:bodyPr>
          <a:lstStyle/>
          <a:p>
            <a:r>
              <a:rPr lang="en-US">
                <a:effectLst/>
              </a:rPr>
              <a:t>What is a psychosomatic disorder?</a:t>
            </a:r>
            <a:endParaRPr lang="en-US"/>
          </a:p>
        </p:txBody>
      </p:sp>
      <p:sp>
        <p:nvSpPr>
          <p:cNvPr id="3" name="Date Placeholder 2">
            <a:extLst>
              <a:ext uri="{FF2B5EF4-FFF2-40B4-BE49-F238E27FC236}">
                <a16:creationId xmlns:a16="http://schemas.microsoft.com/office/drawing/2014/main" id="{829CF137-816A-3E34-63F8-F3C2C00E1E89}"/>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2EDB0B2C-F6EB-61CE-D27F-F818FB84D045}"/>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43C6355C-C65B-CCDE-0A31-BDECE702B149}"/>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a:t>
            </a:fld>
            <a:endParaRPr lang="de-DE"/>
          </a:p>
        </p:txBody>
      </p:sp>
      <p:sp>
        <p:nvSpPr>
          <p:cNvPr id="6" name="Content Placeholder 5">
            <a:extLst>
              <a:ext uri="{FF2B5EF4-FFF2-40B4-BE49-F238E27FC236}">
                <a16:creationId xmlns:a16="http://schemas.microsoft.com/office/drawing/2014/main" id="{BD724384-62AA-54E1-C84F-C601CF7B24B1}"/>
              </a:ext>
            </a:extLst>
          </p:cNvPr>
          <p:cNvSpPr>
            <a:spLocks noGrp="1"/>
          </p:cNvSpPr>
          <p:nvPr>
            <p:ph sz="quarter" idx="13"/>
          </p:nvPr>
        </p:nvSpPr>
        <p:spPr>
          <a:xfrm>
            <a:off x="804333" y="1341437"/>
            <a:ext cx="5291667" cy="4967288"/>
          </a:xfrm>
        </p:spPr>
        <p:txBody>
          <a:bodyPr>
            <a:normAutofit/>
          </a:bodyPr>
          <a:lstStyle/>
          <a:p>
            <a:pPr marL="0" indent="0">
              <a:buNone/>
            </a:pPr>
            <a:r>
              <a:rPr lang="en-US">
                <a:effectLst/>
              </a:rPr>
              <a:t>Psychosomatic disorder is </a:t>
            </a:r>
            <a:r>
              <a:rPr lang="en-US" b="1">
                <a:effectLst/>
              </a:rPr>
              <a:t>a psychological condition involving the occurrence of physical symptoms, usually lacking a medical explanation</a:t>
            </a:r>
            <a:r>
              <a:rPr lang="en-US">
                <a:effectLst/>
              </a:rPr>
              <a:t>. People with this condition may have excessive thoughts, feelings or concerns about the symptoms — which affects their ability to function well</a:t>
            </a:r>
          </a:p>
          <a:p>
            <a:endParaRPr lang="en-US"/>
          </a:p>
        </p:txBody>
      </p:sp>
      <p:pic>
        <p:nvPicPr>
          <p:cNvPr id="7" name="Google Shape;220;p32">
            <a:extLst>
              <a:ext uri="{FF2B5EF4-FFF2-40B4-BE49-F238E27FC236}">
                <a16:creationId xmlns:a16="http://schemas.microsoft.com/office/drawing/2014/main" id="{F4A70D6D-487E-9E5D-C76B-7E4B47584C75}"/>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9075158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10. The diagnosis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20</a:t>
            </a:fld>
            <a:endParaRPr lang="de-DE"/>
          </a:p>
        </p:txBody>
      </p:sp>
      <p:sp>
        <p:nvSpPr>
          <p:cNvPr id="6" name="Content Placeholder 5"/>
          <p:cNvSpPr>
            <a:spLocks noGrp="1"/>
          </p:cNvSpPr>
          <p:nvPr>
            <p:ph sz="quarter" idx="13"/>
          </p:nvPr>
        </p:nvSpPr>
        <p:spPr/>
        <p:txBody>
          <a:bodyPr/>
          <a:lstStyle/>
          <a:p>
            <a:r>
              <a:rPr lang="de-DE" dirty="0">
                <a:cs typeface="Arial" panose="020B0604020202020204" pitchFamily="34" charset="0"/>
              </a:rPr>
              <a:t>F45.4 Somatoform pain disorder
F33.1 Recurrent depressive disorder, present moderate episode</a:t>
            </a:r>
            <a:endParaRPr lang="en-US" dirty="0">
              <a:cs typeface="Arial" panose="020B0604020202020204" pitchFamily="34"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781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11. Treatment</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21</a:t>
            </a:fld>
            <a:endParaRPr lang="de-DE"/>
          </a:p>
        </p:txBody>
      </p:sp>
      <p:sp>
        <p:nvSpPr>
          <p:cNvPr id="6" name="Content Placeholder 5"/>
          <p:cNvSpPr>
            <a:spLocks noGrp="1"/>
          </p:cNvSpPr>
          <p:nvPr>
            <p:ph sz="quarter" idx="13"/>
          </p:nvPr>
        </p:nvSpPr>
        <p:spPr/>
        <p:txBody>
          <a:bodyPr/>
          <a:lstStyle/>
          <a:p>
            <a:pPr marL="0" indent="0">
              <a:buNone/>
            </a:pPr>
            <a:r>
              <a:rPr lang="de-DE" dirty="0">
                <a:cs typeface="Arial" panose="020B0604020202020204" pitchFamily="34" charset="0"/>
              </a:rPr>
              <a:t>
Pregabalin 50 mg             1-0-0-0
Pregabalin 150 mg           0-0-0-1
Seroquel XR 50 mg           0-0-½-2 
Fluoxetin 20 mg               2-0-0-0
Mirtazapin 30 mg            ½-½-½-1
</a:t>
            </a:r>
            <a:r>
              <a:rPr lang="sr-Latn-RS" dirty="0">
                <a:cs typeface="Arial" panose="020B0604020202020204" pitchFamily="34" charset="0"/>
              </a:rPr>
              <a:t>Psychotherapy (CBT)</a:t>
            </a:r>
            <a:endParaRPr lang="en-US" dirty="0">
              <a:cs typeface="Arial" panose="020B0604020202020204"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29171" y="165979"/>
            <a:ext cx="1253647" cy="12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129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DE" dirty="0"/>
              <a:t>ICD-10 F45.4 Persistent pain disorder</a:t>
            </a:r>
            <a:endParaRPr lang="de-AT" dirty="0"/>
          </a:p>
        </p:txBody>
      </p:sp>
      <p:sp>
        <p:nvSpPr>
          <p:cNvPr id="3" name="Datumsplatzhalter 2"/>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dirty="0"/>
              <a:t>Dr. Vid Velikic</a:t>
            </a:r>
            <a:endParaRPr lang="de-DE"/>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22</a:t>
            </a:fld>
            <a:endParaRPr lang="de-DE"/>
          </a:p>
        </p:txBody>
      </p:sp>
      <p:sp>
        <p:nvSpPr>
          <p:cNvPr id="6" name="Inhaltsplatzhalter 5"/>
          <p:cNvSpPr>
            <a:spLocks noGrp="1"/>
          </p:cNvSpPr>
          <p:nvPr>
            <p:ph sz="quarter" idx="13"/>
          </p:nvPr>
        </p:nvSpPr>
        <p:spPr>
          <a:xfrm>
            <a:off x="804333" y="1341437"/>
            <a:ext cx="5291667" cy="4967288"/>
          </a:xfrm>
        </p:spPr>
        <p:txBody>
          <a:bodyPr>
            <a:normAutofit/>
          </a:bodyPr>
          <a:lstStyle/>
          <a:p>
            <a:pPr marL="0" indent="0">
              <a:lnSpc>
                <a:spcPct val="120000"/>
              </a:lnSpc>
              <a:buNone/>
            </a:pPr>
            <a:r>
              <a:rPr lang="en-US" sz="1700" dirty="0"/>
              <a:t>Listed under F45 somatoform disorders
A. At least six months of continuous, most days persistent, severe and distressing pain in a part of the body that cannot be adequately explained by evidence of a physiological process or physical disorder, and which is persistently the main focus of patients' attention.
B. Exclusion: The disorder does not occur during schizophrenia or a related disorder (F20-F29) or exclusively during a mood disorder (F30-F39), a somatization disorder (F45.0), an undifferentiated somatization disorder (F45.1) or a hypochondriac disorder (F45.2)</a:t>
            </a:r>
            <a:endParaRPr lang="de-AT" sz="1700" dirty="0"/>
          </a:p>
        </p:txBody>
      </p:sp>
      <p:pic>
        <p:nvPicPr>
          <p:cNvPr id="7" name="Google Shape;279;p41">
            <a:extLst>
              <a:ext uri="{FF2B5EF4-FFF2-40B4-BE49-F238E27FC236}">
                <a16:creationId xmlns:a16="http://schemas.microsoft.com/office/drawing/2014/main" id="{76CA000A-47D2-7654-DC32-E29738FCE175}"/>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0675254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en-US" dirty="0"/>
              <a:t>DSM V 307.80 Pain Disorder in Connection with Psychological Factors</a:t>
            </a:r>
            <a:endParaRPr lang="de-AT" dirty="0"/>
          </a:p>
        </p:txBody>
      </p:sp>
      <p:sp>
        <p:nvSpPr>
          <p:cNvPr id="3" name="Datumsplatzhalter 2"/>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dirty="0"/>
              <a:t>Dr. Vid Velikic</a:t>
            </a:r>
            <a:endParaRPr lang="de-DE"/>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23</a:t>
            </a:fld>
            <a:endParaRPr lang="de-DE"/>
          </a:p>
        </p:txBody>
      </p:sp>
      <p:sp>
        <p:nvSpPr>
          <p:cNvPr id="6" name="Inhaltsplatzhalter 5"/>
          <p:cNvSpPr>
            <a:spLocks noGrp="1"/>
          </p:cNvSpPr>
          <p:nvPr>
            <p:ph sz="quarter" idx="13"/>
          </p:nvPr>
        </p:nvSpPr>
        <p:spPr>
          <a:xfrm>
            <a:off x="804333" y="1341437"/>
            <a:ext cx="5291667" cy="4967288"/>
          </a:xfrm>
        </p:spPr>
        <p:txBody>
          <a:bodyPr>
            <a:normAutofit/>
          </a:bodyPr>
          <a:lstStyle/>
          <a:p>
            <a:pPr marL="0" indent="0">
              <a:lnSpc>
                <a:spcPct val="120000"/>
              </a:lnSpc>
              <a:buNone/>
            </a:pPr>
            <a:r>
              <a:rPr lang="en-US" sz="1400" dirty="0"/>
              <a:t>Listed under Somatoform Disorders
Pain in one or more anatomical region(s) is at the forefront of the clinical picture and is of sufficient severity to warrant clinical attention.
Pain causes suffering or impairment in social, occupational, or other important functional areas in a clinically significant way.
Psychological factors are considered to play an important role in the onset, severity, exacerbation or maintenance of pain. 
The symptom or failure is not intentionally created or faked (as in the case of the fake malfunction or simulation).
The pain cannot be better explained by an affective, anxiety or psychotic disorder and does not meet the criteria for dyspareunia.</a:t>
            </a:r>
            <a:endParaRPr lang="de-DE" sz="1400" dirty="0"/>
          </a:p>
        </p:txBody>
      </p:sp>
      <p:pic>
        <p:nvPicPr>
          <p:cNvPr id="7" name="Google Shape;285;p42">
            <a:extLst>
              <a:ext uri="{FF2B5EF4-FFF2-40B4-BE49-F238E27FC236}">
                <a16:creationId xmlns:a16="http://schemas.microsoft.com/office/drawing/2014/main" id="{E12061CE-C723-2DF0-BD9B-7621C100A34A}"/>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0773012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en-US"/>
              <a:t>DSM V 307.80 Pain Disorder in Connection with Psychological Factors</a:t>
            </a:r>
            <a:endParaRPr lang="de-AT"/>
          </a:p>
        </p:txBody>
      </p:sp>
      <p:sp>
        <p:nvSpPr>
          <p:cNvPr id="3" name="Datumsplatzhalter 2"/>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24</a:t>
            </a:fld>
            <a:endParaRPr lang="de-DE"/>
          </a:p>
        </p:txBody>
      </p:sp>
      <p:sp>
        <p:nvSpPr>
          <p:cNvPr id="6" name="Inhaltsplatzhalter 5"/>
          <p:cNvSpPr>
            <a:spLocks noGrp="1"/>
          </p:cNvSpPr>
          <p:nvPr>
            <p:ph sz="quarter" idx="13"/>
          </p:nvPr>
        </p:nvSpPr>
        <p:spPr>
          <a:xfrm>
            <a:off x="804333" y="1341437"/>
            <a:ext cx="5291667" cy="4967288"/>
          </a:xfrm>
        </p:spPr>
        <p:txBody>
          <a:bodyPr>
            <a:normAutofit/>
          </a:bodyPr>
          <a:lstStyle/>
          <a:p>
            <a:pPr>
              <a:lnSpc>
                <a:spcPct val="120000"/>
              </a:lnSpc>
            </a:pPr>
            <a:r>
              <a:rPr lang="en-US" sz="1700" dirty="0"/>
              <a:t>Psychological factors are considered to play the main role in the onset, severity, exacerbation or maintenance of pain. (If a medical disease factor is present, it doesn't play a major role in the onset, severity, exacerbation, or maintenance of pain.) This type of pain disorder is not diagnosed if the criteria of somatization disorder are also met.</a:t>
            </a:r>
            <a:endParaRPr lang="sr-Latn-RS" sz="1700" dirty="0"/>
          </a:p>
          <a:p>
            <a:pPr>
              <a:lnSpc>
                <a:spcPct val="120000"/>
              </a:lnSpc>
            </a:pPr>
            <a:r>
              <a:rPr lang="en-US" sz="1700" dirty="0"/>
              <a:t>Determine if:</a:t>
            </a:r>
            <a:endParaRPr lang="sr-Latn-RS" sz="1700" dirty="0"/>
          </a:p>
          <a:p>
            <a:pPr lvl="1">
              <a:lnSpc>
                <a:spcPct val="120000"/>
              </a:lnSpc>
              <a:buFont typeface="Courier New" panose="02070309020205020404" pitchFamily="49" charset="0"/>
              <a:buChar char="o"/>
            </a:pPr>
            <a:r>
              <a:rPr lang="en-US" sz="1700" dirty="0"/>
              <a:t>Acute: duration less than 6 months
Chronic: duration more than 6 months
Pain disorder associated with both psychological and medical disease factors</a:t>
            </a:r>
            <a:endParaRPr lang="de-AT" sz="1700" dirty="0"/>
          </a:p>
        </p:txBody>
      </p:sp>
      <p:pic>
        <p:nvPicPr>
          <p:cNvPr id="9" name="Google Shape;291;p43">
            <a:extLst>
              <a:ext uri="{FF2B5EF4-FFF2-40B4-BE49-F238E27FC236}">
                <a16:creationId xmlns:a16="http://schemas.microsoft.com/office/drawing/2014/main" id="{1A1939BA-39FC-6112-DFFA-FC263021A81E}"/>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26598181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1638"/>
            <a:ext cx="10515600" cy="531072"/>
          </a:xfrm>
        </p:spPr>
        <p:txBody>
          <a:bodyPr/>
          <a:lstStyle/>
          <a:p>
            <a:pPr algn="ctr"/>
            <a:r>
              <a:rPr lang="en-US" dirty="0">
                <a:latin typeface="Arial" panose="020B0604020202020204" pitchFamily="34" charset="0"/>
                <a:cs typeface="Arial" panose="020B0604020202020204" pitchFamily="34" charset="0"/>
              </a:rPr>
              <a:t>Thank you for your attention!</a:t>
            </a:r>
          </a:p>
        </p:txBody>
      </p:sp>
      <p:sp>
        <p:nvSpPr>
          <p:cNvPr id="3" name="Date Placeholder 2"/>
          <p:cNvSpPr>
            <a:spLocks noGrp="1"/>
          </p:cNvSpPr>
          <p:nvPr>
            <p:ph type="dt" sz="half" idx="10"/>
          </p:nvPr>
        </p:nvSpPr>
        <p:spPr/>
        <p:txBody>
          <a:bodyPr/>
          <a:lstStyle/>
          <a:p>
            <a:r>
              <a:rPr lang="de-DE">
                <a:latin typeface="Arial" pitchFamily="34" charset="0"/>
                <a:cs typeface="Arial" pitchFamily="34" charset="0"/>
              </a:rPr>
              <a:t>Universitätsklinik für Psychiatrie und Psychotherapeutische Medizin</a:t>
            </a:r>
            <a:endParaRPr lang="de-DE"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de-DE"/>
              <a:t>Dr. Vid Velikic</a:t>
            </a:r>
            <a:endParaRPr lang="de-DE" dirty="0"/>
          </a:p>
        </p:txBody>
      </p:sp>
      <p:sp>
        <p:nvSpPr>
          <p:cNvPr id="5" name="Slide Number Placeholder 4"/>
          <p:cNvSpPr>
            <a:spLocks noGrp="1"/>
          </p:cNvSpPr>
          <p:nvPr>
            <p:ph type="sldNum" sz="quarter" idx="12"/>
          </p:nvPr>
        </p:nvSpPr>
        <p:spPr/>
        <p:txBody>
          <a:bodyPr/>
          <a:lstStyle/>
          <a:p>
            <a:fld id="{AB6C09D1-9D44-46E9-90D5-584F6311654E}" type="slidenum">
              <a:rPr lang="de-DE" smtClean="0"/>
              <a:pPr/>
              <a:t>25</a:t>
            </a:fld>
            <a:endParaRPr lang="de-D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58029" y="0"/>
            <a:ext cx="1533971" cy="16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9018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0FFB-1F77-5D60-9C7C-021BFCF395D9}"/>
              </a:ext>
            </a:extLst>
          </p:cNvPr>
          <p:cNvSpPr>
            <a:spLocks noGrp="1"/>
          </p:cNvSpPr>
          <p:nvPr>
            <p:ph type="title"/>
          </p:nvPr>
        </p:nvSpPr>
        <p:spPr>
          <a:xfrm>
            <a:off x="838200" y="365125"/>
            <a:ext cx="10515600" cy="972000"/>
          </a:xfrm>
        </p:spPr>
        <p:txBody>
          <a:bodyPr anchor="t">
            <a:normAutofit/>
          </a:bodyPr>
          <a:lstStyle/>
          <a:p>
            <a:r>
              <a:rPr lang="en-US" dirty="0">
                <a:effectLst/>
              </a:rPr>
              <a:t>What are the 7 psychosomatic diseases?</a:t>
            </a:r>
            <a:br>
              <a:rPr lang="en-US" dirty="0">
                <a:effectLst/>
              </a:rPr>
            </a:br>
            <a:endParaRPr lang="en-US" dirty="0"/>
          </a:p>
        </p:txBody>
      </p:sp>
      <p:sp>
        <p:nvSpPr>
          <p:cNvPr id="3" name="Date Placeholder 2">
            <a:extLst>
              <a:ext uri="{FF2B5EF4-FFF2-40B4-BE49-F238E27FC236}">
                <a16:creationId xmlns:a16="http://schemas.microsoft.com/office/drawing/2014/main" id="{60B973D4-CBD1-9301-D8E8-9338B4D2D680}"/>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B4E2E039-60E3-FCE6-B8F1-0545D42F9EBE}"/>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1D9B9103-6372-3ACB-02A3-F60751EEE81F}"/>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3</a:t>
            </a:fld>
            <a:endParaRPr lang="de-DE"/>
          </a:p>
        </p:txBody>
      </p:sp>
      <p:sp>
        <p:nvSpPr>
          <p:cNvPr id="6" name="Content Placeholder 5">
            <a:extLst>
              <a:ext uri="{FF2B5EF4-FFF2-40B4-BE49-F238E27FC236}">
                <a16:creationId xmlns:a16="http://schemas.microsoft.com/office/drawing/2014/main" id="{84303023-5321-C2A5-085A-38D2920AE7D3}"/>
              </a:ext>
            </a:extLst>
          </p:cNvPr>
          <p:cNvSpPr>
            <a:spLocks noGrp="1"/>
          </p:cNvSpPr>
          <p:nvPr>
            <p:ph sz="quarter" idx="13"/>
          </p:nvPr>
        </p:nvSpPr>
        <p:spPr>
          <a:xfrm>
            <a:off x="804333" y="1341437"/>
            <a:ext cx="5291667" cy="4967288"/>
          </a:xfrm>
        </p:spPr>
        <p:txBody>
          <a:bodyPr>
            <a:normAutofit/>
          </a:bodyPr>
          <a:lstStyle/>
          <a:p>
            <a:pPr>
              <a:lnSpc>
                <a:spcPct val="120000"/>
              </a:lnSpc>
            </a:pPr>
            <a:r>
              <a:rPr lang="en-US" sz="1600" dirty="0">
                <a:effectLst/>
              </a:rPr>
              <a:t>Since Franz Alexander (1950) gave prominence to the Holy Seven Psychosomatic Diseases, the field of psychosomatic medicine has come a long way. While Alexander’s emphasis on essential hypertension, thyrotoxicosis, bronchial asthma, rheumatoid arthritis, peptic ulcer, ulcerative colitis, and neurodermatitis may have been inadvertent, it nevertheless established in the minds of several generations of physicians that these were the psychosomatic diseases, while implying that other diseases were not so or less so. Their designation as diseases in which psychological determinants could be identified implied that they could be treated by psychotherapy</a:t>
            </a:r>
            <a:r>
              <a:rPr lang="sr-Latn-RS" sz="1600" dirty="0"/>
              <a:t>.</a:t>
            </a:r>
            <a:endParaRPr lang="en-US" sz="1600" dirty="0">
              <a:effectLst/>
            </a:endParaRPr>
          </a:p>
          <a:p>
            <a:pPr marL="0" indent="0">
              <a:lnSpc>
                <a:spcPct val="120000"/>
              </a:lnSpc>
              <a:buNone/>
            </a:pPr>
            <a:endParaRPr lang="en-US" sz="1600" dirty="0"/>
          </a:p>
        </p:txBody>
      </p:sp>
      <p:pic>
        <p:nvPicPr>
          <p:cNvPr id="9" name="Google Shape;227;p33">
            <a:extLst>
              <a:ext uri="{FF2B5EF4-FFF2-40B4-BE49-F238E27FC236}">
                <a16:creationId xmlns:a16="http://schemas.microsoft.com/office/drawing/2014/main" id="{F4847DA4-8A47-1532-4BE9-9DF99D4A79DE}"/>
              </a:ext>
            </a:extLst>
          </p:cNvPr>
          <p:cNvPicPr preferRelativeResize="0"/>
          <p:nvPr/>
        </p:nvPicPr>
        <p:blipFill>
          <a:blip r:embed="rId2">
            <a:extLst>
              <a:ext uri="{28A0092B-C50C-407E-A947-70E740481C1C}">
                <a14:useLocalDpi xmlns:a14="http://schemas.microsoft.com/office/drawing/2010/main" val="0"/>
              </a:ext>
            </a:extLst>
          </a:blip>
          <a:srcRect l="2965" r="2965"/>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22012802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A10-EE20-5294-8898-5ACA99692E92}"/>
              </a:ext>
            </a:extLst>
          </p:cNvPr>
          <p:cNvSpPr>
            <a:spLocks noGrp="1"/>
          </p:cNvSpPr>
          <p:nvPr>
            <p:ph type="title"/>
          </p:nvPr>
        </p:nvSpPr>
        <p:spPr>
          <a:xfrm>
            <a:off x="838200" y="365125"/>
            <a:ext cx="10515600" cy="972000"/>
          </a:xfrm>
        </p:spPr>
        <p:txBody>
          <a:bodyPr anchor="t">
            <a:normAutofit/>
          </a:bodyPr>
          <a:lstStyle/>
          <a:p>
            <a:r>
              <a:rPr lang="en-US" dirty="0">
                <a:effectLst/>
              </a:rPr>
              <a:t>Causes of psychosomatic disorder:</a:t>
            </a:r>
            <a:endParaRPr lang="en-US" dirty="0"/>
          </a:p>
        </p:txBody>
      </p:sp>
      <p:sp>
        <p:nvSpPr>
          <p:cNvPr id="3" name="Date Placeholder 2">
            <a:extLst>
              <a:ext uri="{FF2B5EF4-FFF2-40B4-BE49-F238E27FC236}">
                <a16:creationId xmlns:a16="http://schemas.microsoft.com/office/drawing/2014/main" id="{9E752F3E-3F70-E6EA-2E73-A9C3A30AE95D}"/>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0C2B69EE-9F10-9D34-29D7-17A2FF8D8B92}"/>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2BB81C47-3F2E-595B-F228-30271E75CFBC}"/>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4</a:t>
            </a:fld>
            <a:endParaRPr lang="de-DE"/>
          </a:p>
        </p:txBody>
      </p:sp>
      <p:sp>
        <p:nvSpPr>
          <p:cNvPr id="6" name="Content Placeholder 5">
            <a:extLst>
              <a:ext uri="{FF2B5EF4-FFF2-40B4-BE49-F238E27FC236}">
                <a16:creationId xmlns:a16="http://schemas.microsoft.com/office/drawing/2014/main" id="{1B758869-6A1A-7E69-86ED-736801D8B2CA}"/>
              </a:ext>
            </a:extLst>
          </p:cNvPr>
          <p:cNvSpPr>
            <a:spLocks noGrp="1"/>
          </p:cNvSpPr>
          <p:nvPr>
            <p:ph sz="quarter" idx="13"/>
          </p:nvPr>
        </p:nvSpPr>
        <p:spPr>
          <a:xfrm>
            <a:off x="804333" y="1341437"/>
            <a:ext cx="5291667" cy="4967288"/>
          </a:xfrm>
        </p:spPr>
        <p:txBody>
          <a:bodyPr>
            <a:normAutofit/>
          </a:bodyPr>
          <a:lstStyle/>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Genetic and biological factors,</a:t>
            </a:r>
            <a:r>
              <a:rPr lang="en-US" sz="1400">
                <a:effectLst/>
              </a:rPr>
              <a:t> such as an increased sensitivity to pain</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Family influence,</a:t>
            </a:r>
            <a:r>
              <a:rPr lang="en-US" sz="1400">
                <a:effectLst/>
              </a:rPr>
              <a:t> which may be genetic or environmental, or both</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Personality trait of negativity,</a:t>
            </a:r>
            <a:r>
              <a:rPr lang="en-US" sz="1400">
                <a:effectLst/>
              </a:rPr>
              <a:t> which can impact how you identify and perceive illness and bodily symptoms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Decreased awareness of or problems processing emotions,</a:t>
            </a:r>
            <a:r>
              <a:rPr lang="en-US" sz="1400">
                <a:effectLst/>
              </a:rPr>
              <a:t> causing physical symptoms to become the focus rather than the emotional issues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Learned behavior —</a:t>
            </a:r>
            <a:r>
              <a:rPr lang="en-US" sz="1400">
                <a:effectLst/>
              </a:rPr>
              <a:t> for example, the attention or other benefits gained from having an illness; or "pain behaviors" in response to symptoms, such as excessive avoidance of activity, which can increase your level of disability</a:t>
            </a:r>
          </a:p>
          <a:p>
            <a:pPr marL="0" indent="0">
              <a:lnSpc>
                <a:spcPct val="120000"/>
              </a:lnSpc>
              <a:buNone/>
            </a:pPr>
            <a:endParaRPr lang="en-US" sz="1400"/>
          </a:p>
        </p:txBody>
      </p:sp>
      <p:pic>
        <p:nvPicPr>
          <p:cNvPr id="7" name="Google Shape;235;p34">
            <a:extLst>
              <a:ext uri="{FF2B5EF4-FFF2-40B4-BE49-F238E27FC236}">
                <a16:creationId xmlns:a16="http://schemas.microsoft.com/office/drawing/2014/main" id="{BA9FBB61-B037-46E7-1B91-675386C24612}"/>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4079290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5512-3E20-7F40-0EBA-35343052E1FB}"/>
              </a:ext>
            </a:extLst>
          </p:cNvPr>
          <p:cNvSpPr>
            <a:spLocks noGrp="1"/>
          </p:cNvSpPr>
          <p:nvPr>
            <p:ph type="title"/>
          </p:nvPr>
        </p:nvSpPr>
        <p:spPr>
          <a:xfrm>
            <a:off x="838200" y="365125"/>
            <a:ext cx="10515600" cy="972000"/>
          </a:xfrm>
        </p:spPr>
        <p:txBody>
          <a:bodyPr anchor="t">
            <a:normAutofit/>
          </a:bodyPr>
          <a:lstStyle/>
          <a:p>
            <a:r>
              <a:rPr lang="en-US" dirty="0">
                <a:effectLst/>
              </a:rPr>
              <a:t>Risk factors</a:t>
            </a:r>
            <a:endParaRPr lang="en-US" dirty="0"/>
          </a:p>
        </p:txBody>
      </p:sp>
      <p:sp>
        <p:nvSpPr>
          <p:cNvPr id="3" name="Date Placeholder 2">
            <a:extLst>
              <a:ext uri="{FF2B5EF4-FFF2-40B4-BE49-F238E27FC236}">
                <a16:creationId xmlns:a16="http://schemas.microsoft.com/office/drawing/2014/main" id="{AF17FA4D-2D45-E595-23ED-A5147F21027F}"/>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3772A54A-A648-1270-2FF0-EC7566EBEBEF}"/>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8965F745-12A7-6C6D-475A-4CE0FBBFFED4}"/>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5</a:t>
            </a:fld>
            <a:endParaRPr lang="de-DE"/>
          </a:p>
        </p:txBody>
      </p:sp>
      <p:sp>
        <p:nvSpPr>
          <p:cNvPr id="6" name="Content Placeholder 5">
            <a:extLst>
              <a:ext uri="{FF2B5EF4-FFF2-40B4-BE49-F238E27FC236}">
                <a16:creationId xmlns:a16="http://schemas.microsoft.com/office/drawing/2014/main" id="{4470FFD3-EAE4-AD95-B2A3-AFD74895468F}"/>
              </a:ext>
            </a:extLst>
          </p:cNvPr>
          <p:cNvSpPr>
            <a:spLocks noGrp="1"/>
          </p:cNvSpPr>
          <p:nvPr>
            <p:ph sz="quarter" idx="13"/>
          </p:nvPr>
        </p:nvSpPr>
        <p:spPr>
          <a:xfrm>
            <a:off x="804333" y="1341437"/>
            <a:ext cx="5291667" cy="4967288"/>
          </a:xfrm>
        </p:spPr>
        <p:txBody>
          <a:bodyPr>
            <a:normAutofit/>
          </a:bodyPr>
          <a:lstStyle/>
          <a:p>
            <a:pPr marL="0" indent="0">
              <a:lnSpc>
                <a:spcPct val="120000"/>
              </a:lnSpc>
              <a:spcAft>
                <a:spcPts val="1000"/>
              </a:spcAft>
              <a:buNone/>
            </a:pPr>
            <a:r>
              <a:rPr lang="en-US" sz="1400" dirty="0">
                <a:effectLst/>
              </a:rPr>
              <a:t>Risk factors for somatic symptom disorder include: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anxiety or depression</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a medical condition or recovering from one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Being at risk of developing a medical condition, such as having a strong family history of a disease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Experiencing stressful life events, trauma or violence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experienced past trauma, such as childhood sexual abuse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a lower level of education and socio-economic status</a:t>
            </a:r>
          </a:p>
        </p:txBody>
      </p:sp>
      <p:pic>
        <p:nvPicPr>
          <p:cNvPr id="7" name="Google Shape;242;p35">
            <a:extLst>
              <a:ext uri="{FF2B5EF4-FFF2-40B4-BE49-F238E27FC236}">
                <a16:creationId xmlns:a16="http://schemas.microsoft.com/office/drawing/2014/main" id="{CA7B568C-4910-F9EB-D840-FCD470CA4222}"/>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17691257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843B-9D55-00BE-7211-627DB59B52E1}"/>
              </a:ext>
            </a:extLst>
          </p:cNvPr>
          <p:cNvSpPr>
            <a:spLocks noGrp="1"/>
          </p:cNvSpPr>
          <p:nvPr>
            <p:ph type="title"/>
          </p:nvPr>
        </p:nvSpPr>
        <p:spPr>
          <a:xfrm>
            <a:off x="838200" y="365125"/>
            <a:ext cx="10515600" cy="972000"/>
          </a:xfrm>
        </p:spPr>
        <p:txBody>
          <a:bodyPr anchor="t">
            <a:normAutofit/>
          </a:bodyPr>
          <a:lstStyle/>
          <a:p>
            <a:r>
              <a:rPr lang="en-US" b="1">
                <a:effectLst/>
              </a:rPr>
              <a:t>Complications</a:t>
            </a:r>
            <a:endParaRPr lang="en-US"/>
          </a:p>
        </p:txBody>
      </p:sp>
      <p:sp>
        <p:nvSpPr>
          <p:cNvPr id="3" name="Date Placeholder 2">
            <a:extLst>
              <a:ext uri="{FF2B5EF4-FFF2-40B4-BE49-F238E27FC236}">
                <a16:creationId xmlns:a16="http://schemas.microsoft.com/office/drawing/2014/main" id="{EC534448-4663-A39E-0520-B6E93D601668}"/>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5864A5DB-DCA2-222C-D3E1-00AC3B937E7B}"/>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AC79ADBA-48BE-56A7-6EB3-7FE3E91DF462}"/>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6</a:t>
            </a:fld>
            <a:endParaRPr lang="de-DE"/>
          </a:p>
        </p:txBody>
      </p:sp>
      <p:sp>
        <p:nvSpPr>
          <p:cNvPr id="6" name="Content Placeholder 5">
            <a:extLst>
              <a:ext uri="{FF2B5EF4-FFF2-40B4-BE49-F238E27FC236}">
                <a16:creationId xmlns:a16="http://schemas.microsoft.com/office/drawing/2014/main" id="{5EF2FABA-3AA7-9646-A8CC-84618581A11C}"/>
              </a:ext>
            </a:extLst>
          </p:cNvPr>
          <p:cNvSpPr>
            <a:spLocks noGrp="1"/>
          </p:cNvSpPr>
          <p:nvPr>
            <p:ph sz="quarter" idx="13"/>
          </p:nvPr>
        </p:nvSpPr>
        <p:spPr>
          <a:xfrm>
            <a:off x="804333" y="1341437"/>
            <a:ext cx="5291667" cy="4967288"/>
          </a:xfrm>
        </p:spPr>
        <p:txBody>
          <a:bodyPr>
            <a:normAutofit/>
          </a:bodyPr>
          <a:lstStyle/>
          <a:p>
            <a:pPr marL="0" indent="0">
              <a:lnSpc>
                <a:spcPct val="120000"/>
              </a:lnSpc>
              <a:spcAft>
                <a:spcPts val="1000"/>
              </a:spcAft>
              <a:buNone/>
            </a:pPr>
            <a:r>
              <a:rPr lang="en-US" sz="1400">
                <a:effectLst/>
              </a:rPr>
              <a:t>Somatic symptom disorder can be associated with:</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Poor health</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Problems functioning in daily life, including physical disability</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Problems with relationships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Problems at work or unemployment</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Other mental health disorders, such as anxiety, depression and personality disorders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Increased suicide risk related to depression</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Financial problems due to excessive health care visits</a:t>
            </a:r>
          </a:p>
          <a:p>
            <a:pPr>
              <a:lnSpc>
                <a:spcPct val="120000"/>
              </a:lnSpc>
            </a:pPr>
            <a:endParaRPr lang="en-US" sz="1400"/>
          </a:p>
        </p:txBody>
      </p:sp>
      <p:pic>
        <p:nvPicPr>
          <p:cNvPr id="7" name="Google Shape;249;p36">
            <a:extLst>
              <a:ext uri="{FF2B5EF4-FFF2-40B4-BE49-F238E27FC236}">
                <a16:creationId xmlns:a16="http://schemas.microsoft.com/office/drawing/2014/main" id="{0E15E5B4-9166-0687-3416-134B749C60FB}"/>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41273449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7380-3846-6FD9-395F-F0364FC1FAE6}"/>
              </a:ext>
            </a:extLst>
          </p:cNvPr>
          <p:cNvSpPr>
            <a:spLocks noGrp="1"/>
          </p:cNvSpPr>
          <p:nvPr>
            <p:ph type="title"/>
          </p:nvPr>
        </p:nvSpPr>
        <p:spPr>
          <a:xfrm>
            <a:off x="838200" y="365125"/>
            <a:ext cx="10515600" cy="972000"/>
          </a:xfrm>
        </p:spPr>
        <p:txBody>
          <a:bodyPr anchor="t">
            <a:normAutofit/>
          </a:bodyPr>
          <a:lstStyle/>
          <a:p>
            <a:r>
              <a:rPr lang="en-US" b="1">
                <a:effectLst/>
              </a:rPr>
              <a:t>Prevention</a:t>
            </a:r>
            <a:endParaRPr lang="en-US"/>
          </a:p>
        </p:txBody>
      </p:sp>
      <p:sp>
        <p:nvSpPr>
          <p:cNvPr id="3" name="Date Placeholder 2">
            <a:extLst>
              <a:ext uri="{FF2B5EF4-FFF2-40B4-BE49-F238E27FC236}">
                <a16:creationId xmlns:a16="http://schemas.microsoft.com/office/drawing/2014/main" id="{612EA502-907D-57C9-3CE0-C0659ED84C7D}"/>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0249D547-AD84-E057-9BFB-CEE1A2D3FF38}"/>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D7A9778D-88F0-A4F6-7FE5-1F6BA542D4A3}"/>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7</a:t>
            </a:fld>
            <a:endParaRPr lang="de-DE"/>
          </a:p>
        </p:txBody>
      </p:sp>
      <p:sp>
        <p:nvSpPr>
          <p:cNvPr id="6" name="Content Placeholder 5">
            <a:extLst>
              <a:ext uri="{FF2B5EF4-FFF2-40B4-BE49-F238E27FC236}">
                <a16:creationId xmlns:a16="http://schemas.microsoft.com/office/drawing/2014/main" id="{EF6A3E80-9405-8E30-134E-333618EBF839}"/>
              </a:ext>
            </a:extLst>
          </p:cNvPr>
          <p:cNvSpPr>
            <a:spLocks noGrp="1"/>
          </p:cNvSpPr>
          <p:nvPr>
            <p:ph sz="quarter" idx="13"/>
          </p:nvPr>
        </p:nvSpPr>
        <p:spPr>
          <a:xfrm>
            <a:off x="804333" y="1341437"/>
            <a:ext cx="5291667" cy="4967288"/>
          </a:xfrm>
        </p:spPr>
        <p:txBody>
          <a:bodyPr>
            <a:normAutofit/>
          </a:bodyPr>
          <a:lstStyle/>
          <a:p>
            <a:pPr marL="0" indent="0">
              <a:lnSpc>
                <a:spcPct val="120000"/>
              </a:lnSpc>
              <a:spcAft>
                <a:spcPts val="1000"/>
              </a:spcAft>
              <a:buNone/>
            </a:pPr>
            <a:r>
              <a:rPr lang="en-US" sz="1400">
                <a:effectLst/>
              </a:rPr>
              <a:t>Little is known about how to prevent somatic symptom disorder. However, these recommendations may help.</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If you have problems with anxiety or depression, seek professional help</a:t>
            </a:r>
            <a:r>
              <a:rPr lang="en-US" sz="1400">
                <a:effectLst/>
              </a:rPr>
              <a:t> as soon as possible.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Learn to recognize when you're stressed</a:t>
            </a:r>
            <a:r>
              <a:rPr lang="en-US" sz="1400">
                <a:effectLst/>
              </a:rPr>
              <a:t> and how this affects your body — and regularly practice stress management and relaxation techniques.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If you think you have somatic symptom disorder, get treatment early</a:t>
            </a:r>
            <a:r>
              <a:rPr lang="en-US" sz="1400">
                <a:effectLst/>
              </a:rPr>
              <a:t> to help stop symptoms from getting worse and impairing your quality of life.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Stick with your treatment plan</a:t>
            </a:r>
            <a:r>
              <a:rPr lang="en-US" sz="1400">
                <a:effectLst/>
              </a:rPr>
              <a:t> to help prevent relapses or worsening of symptoms.</a:t>
            </a:r>
          </a:p>
        </p:txBody>
      </p:sp>
      <p:pic>
        <p:nvPicPr>
          <p:cNvPr id="7" name="Google Shape;255;p37">
            <a:extLst>
              <a:ext uri="{FF2B5EF4-FFF2-40B4-BE49-F238E27FC236}">
                <a16:creationId xmlns:a16="http://schemas.microsoft.com/office/drawing/2014/main" id="{EDE45515-231D-FC83-4D94-BAA08317C2B6}"/>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41890450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A421-3E35-D136-8E45-29BE76F7D891}"/>
              </a:ext>
            </a:extLst>
          </p:cNvPr>
          <p:cNvSpPr>
            <a:spLocks noGrp="1"/>
          </p:cNvSpPr>
          <p:nvPr>
            <p:ph type="title"/>
          </p:nvPr>
        </p:nvSpPr>
        <p:spPr>
          <a:xfrm>
            <a:off x="838200" y="365125"/>
            <a:ext cx="10515600" cy="972000"/>
          </a:xfrm>
        </p:spPr>
        <p:txBody>
          <a:bodyPr anchor="t">
            <a:normAutofit/>
          </a:bodyPr>
          <a:lstStyle/>
          <a:p>
            <a:r>
              <a:rPr lang="en-US" b="1">
                <a:effectLst/>
              </a:rPr>
              <a:t>Treatment of Psychosomatic Disorders</a:t>
            </a:r>
            <a:endParaRPr lang="en-US"/>
          </a:p>
        </p:txBody>
      </p:sp>
      <p:sp>
        <p:nvSpPr>
          <p:cNvPr id="3" name="Date Placeholder 2">
            <a:extLst>
              <a:ext uri="{FF2B5EF4-FFF2-40B4-BE49-F238E27FC236}">
                <a16:creationId xmlns:a16="http://schemas.microsoft.com/office/drawing/2014/main" id="{EC24E193-5582-7ACF-7CD0-4AA2C0DE5B90}"/>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F9CFE63C-A5BC-995F-C8B9-E3AC252FE485}"/>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B58F17DB-3526-CF3C-4CAD-961508565AAB}"/>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8</a:t>
            </a:fld>
            <a:endParaRPr lang="de-DE"/>
          </a:p>
        </p:txBody>
      </p:sp>
      <p:sp>
        <p:nvSpPr>
          <p:cNvPr id="6" name="Content Placeholder 5">
            <a:extLst>
              <a:ext uri="{FF2B5EF4-FFF2-40B4-BE49-F238E27FC236}">
                <a16:creationId xmlns:a16="http://schemas.microsoft.com/office/drawing/2014/main" id="{C0BB6BEB-A906-E4EB-47B1-24F4C19B1C86}"/>
              </a:ext>
            </a:extLst>
          </p:cNvPr>
          <p:cNvSpPr>
            <a:spLocks noGrp="1"/>
          </p:cNvSpPr>
          <p:nvPr>
            <p:ph sz="quarter" idx="13"/>
          </p:nvPr>
        </p:nvSpPr>
        <p:spPr>
          <a:xfrm>
            <a:off x="804333" y="1341437"/>
            <a:ext cx="5291667" cy="4967288"/>
          </a:xfrm>
        </p:spPr>
        <p:txBody>
          <a:bodyPr>
            <a:normAutofit/>
          </a:bodyPr>
          <a:lstStyle/>
          <a:p>
            <a:r>
              <a:rPr lang="en-US" u="sng">
                <a:effectLst/>
                <a:hlinkClick r:id="rId2"/>
              </a:rPr>
              <a:t>Cognitive Behavior Therapy</a:t>
            </a:r>
            <a:r>
              <a:rPr lang="en-US">
                <a:effectLst/>
              </a:rPr>
              <a:t> (CBT) is often the treatment of choice for a psychosomatic disorder. This therapy helps patients learn new ways to cope with and solve their problems as they gain a deeper understanding of their condition or circumstances. Patients will also learn to set realistic life goals and identify and change behaviors or thoughts that have negative effects on their lives.</a:t>
            </a:r>
          </a:p>
        </p:txBody>
      </p:sp>
      <p:pic>
        <p:nvPicPr>
          <p:cNvPr id="7" name="Google Shape;261;p38">
            <a:extLst>
              <a:ext uri="{FF2B5EF4-FFF2-40B4-BE49-F238E27FC236}">
                <a16:creationId xmlns:a16="http://schemas.microsoft.com/office/drawing/2014/main" id="{871499BD-2D09-78B6-10F8-205063C0755D}"/>
              </a:ext>
            </a:extLst>
          </p:cNvPr>
          <p:cNvPicPr preferRelativeResize="0"/>
          <p:nvPr/>
        </p:nvPicPr>
        <p:blipFill rotWithShape="1">
          <a:blip r:embed="rId3"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21494481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AT" dirty="0"/>
              <a:t>Interesting case</a:t>
            </a:r>
          </a:p>
        </p:txBody>
      </p:sp>
      <p:sp>
        <p:nvSpPr>
          <p:cNvPr id="3" name="Datumsplatzhalter 2"/>
          <p:cNvSpPr>
            <a:spLocks noGrp="1"/>
          </p:cNvSpPr>
          <p:nvPr>
            <p:ph type="dt" sz="half" idx="10"/>
          </p:nvPr>
        </p:nvSpPr>
        <p:spPr>
          <a:xfrm>
            <a:off x="6372383" y="6528896"/>
            <a:ext cx="4850224" cy="233363"/>
          </a:xfrm>
        </p:spPr>
        <p:txBody>
          <a:bodyPr anchor="t">
            <a:normAutofit/>
          </a:bodyPr>
          <a:lstStyle/>
          <a:p>
            <a:pPr>
              <a:lnSpc>
                <a:spcPct val="90000"/>
              </a:lnSpc>
              <a:spcAft>
                <a:spcPts val="600"/>
              </a:spcAft>
            </a:pPr>
            <a:r>
              <a:rPr lang="de-DE" sz="400"/>
              <a:t>Universitätsklinik für Psychiatrie und Psychotherapeutische Medizin</a:t>
            </a:r>
          </a:p>
          <a:p>
            <a:pPr>
              <a:lnSpc>
                <a:spcPct val="90000"/>
              </a:lnSpc>
              <a:spcAft>
                <a:spcPts val="600"/>
              </a:spcAft>
            </a:pPr>
            <a:endParaRPr lang="de-DE" sz="400"/>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9</a:t>
            </a:fld>
            <a:endParaRPr lang="de-DE"/>
          </a:p>
        </p:txBody>
      </p:sp>
      <p:sp>
        <p:nvSpPr>
          <p:cNvPr id="7171" name="Inhaltsplatzhalter 2"/>
          <p:cNvSpPr>
            <a:spLocks noGrp="1"/>
          </p:cNvSpPr>
          <p:nvPr>
            <p:ph sz="quarter" idx="13"/>
          </p:nvPr>
        </p:nvSpPr>
        <p:spPr>
          <a:xfrm>
            <a:off x="804333" y="1341437"/>
            <a:ext cx="5291667" cy="4967288"/>
          </a:xfrm>
        </p:spPr>
        <p:txBody>
          <a:bodyPr>
            <a:normAutofit/>
          </a:bodyPr>
          <a:lstStyle/>
          <a:p>
            <a:pPr>
              <a:lnSpc>
                <a:spcPct val="120000"/>
              </a:lnSpc>
            </a:pPr>
            <a:r>
              <a:rPr lang="en-US" sz="1700" dirty="0"/>
              <a:t>Current Complaints
Therapy </a:t>
            </a:r>
            <a:r>
              <a:rPr lang="sr-Latn-RS" sz="1700" dirty="0"/>
              <a:t>at</a:t>
            </a:r>
            <a:r>
              <a:rPr lang="en-US" sz="1700" dirty="0"/>
              <a:t> admission
Previous illnesses
Somatic </a:t>
            </a:r>
            <a:r>
              <a:rPr lang="sr-Latn-RS" sz="1700" dirty="0"/>
              <a:t>analysis</a:t>
            </a:r>
            <a:r>
              <a:rPr lang="en-US" sz="1700" dirty="0"/>
              <a:t>
Previous treatments
Social </a:t>
            </a:r>
            <a:r>
              <a:rPr lang="sr-Latn-RS" sz="1700" dirty="0"/>
              <a:t>history</a:t>
            </a:r>
            <a:r>
              <a:rPr lang="en-US" sz="1700" dirty="0"/>
              <a:t>
Family </a:t>
            </a:r>
            <a:r>
              <a:rPr lang="sr-Latn-RS" sz="1700" dirty="0"/>
              <a:t>history</a:t>
            </a:r>
            <a:r>
              <a:rPr lang="en-US" sz="1700" dirty="0"/>
              <a:t>
PPS
Findings
Diagnoses
Treatments</a:t>
            </a:r>
            <a:endParaRPr lang="de-DE" sz="1700" dirty="0"/>
          </a:p>
        </p:txBody>
      </p:sp>
      <p:pic>
        <p:nvPicPr>
          <p:cNvPr id="6" name="Google Shape;267;p39">
            <a:extLst>
              <a:ext uri="{FF2B5EF4-FFF2-40B4-BE49-F238E27FC236}">
                <a16:creationId xmlns:a16="http://schemas.microsoft.com/office/drawing/2014/main" id="{6812D7B7-67EE-B298-CDAC-5334AE103F55}"/>
              </a:ext>
            </a:extLst>
          </p:cNvPr>
          <p:cNvPicPr preferRelativeResize="0"/>
          <p:nvPr/>
        </p:nvPicPr>
        <p:blipFill>
          <a:blip r:embed="rId3"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5154230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MedUni Wien_DE_16-9">
  <a:themeElements>
    <a:clrScheme name="MedUni Wien">
      <a:dk1>
        <a:sysClr val="windowText" lastClr="000000"/>
      </a:dk1>
      <a:lt1>
        <a:sysClr val="window" lastClr="FFFFFF"/>
      </a:lt1>
      <a:dk2>
        <a:srgbClr val="757070"/>
      </a:dk2>
      <a:lt2>
        <a:srgbClr val="FDD8C9"/>
      </a:lt2>
      <a:accent1>
        <a:srgbClr val="111D4E"/>
      </a:accent1>
      <a:accent2>
        <a:srgbClr val="5FB4E5"/>
      </a:accent2>
      <a:accent3>
        <a:srgbClr val="3CBFAE"/>
      </a:accent3>
      <a:accent4>
        <a:srgbClr val="F0A794"/>
      </a:accent4>
      <a:accent5>
        <a:srgbClr val="4472C4"/>
      </a:accent5>
      <a:accent6>
        <a:srgbClr val="70AD47"/>
      </a:accent6>
      <a:hlink>
        <a:srgbClr val="111D4E"/>
      </a:hlink>
      <a:folHlink>
        <a:srgbClr val="00297A"/>
      </a:folHlink>
    </a:clrScheme>
    <a:fontScheme name="MedUni Wien">
      <a:majorFont>
        <a:latin typeface="Georgia"/>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Uni-de-16-9.potx" id="{99A06DAC-E1A2-4D3F-8684-7D74118A617C}" vid="{F2BF451C-9F9E-4384-9EE2-CA36B374F91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Uni Wien">
    <a:dk1>
      <a:sysClr val="windowText" lastClr="000000"/>
    </a:dk1>
    <a:lt1>
      <a:sysClr val="window" lastClr="FFFFFF"/>
    </a:lt1>
    <a:dk2>
      <a:srgbClr val="757070"/>
    </a:dk2>
    <a:lt2>
      <a:srgbClr val="FDD8C9"/>
    </a:lt2>
    <a:accent1>
      <a:srgbClr val="111D4E"/>
    </a:accent1>
    <a:accent2>
      <a:srgbClr val="5FB4E5"/>
    </a:accent2>
    <a:accent3>
      <a:srgbClr val="3CBFAE"/>
    </a:accent3>
    <a:accent4>
      <a:srgbClr val="F0A794"/>
    </a:accent4>
    <a:accent5>
      <a:srgbClr val="4472C4"/>
    </a:accent5>
    <a:accent6>
      <a:srgbClr val="70AD47"/>
    </a:accent6>
    <a:hlink>
      <a:srgbClr val="111D4E"/>
    </a:hlink>
    <a:folHlink>
      <a:srgbClr val="00297A"/>
    </a:folHlink>
  </a:clrScheme>
</a:themeOverride>
</file>

<file path=docProps/app.xml><?xml version="1.0" encoding="utf-8"?>
<Properties xmlns="http://schemas.openxmlformats.org/officeDocument/2006/extended-properties" xmlns:vt="http://schemas.openxmlformats.org/officeDocument/2006/docPropsVTypes">
  <Template/>
  <TotalTime>327</TotalTime>
  <Words>1803</Words>
  <Application>Microsoft Office PowerPoint</Application>
  <PresentationFormat>Bredbild</PresentationFormat>
  <Paragraphs>148</Paragraphs>
  <Slides>25</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Courier New</vt:lpstr>
      <vt:lpstr>Georgia</vt:lpstr>
      <vt:lpstr>Lucida Sans</vt:lpstr>
      <vt:lpstr>Symbol</vt:lpstr>
      <vt:lpstr>MedUni Wien_DE_16-9</vt:lpstr>
      <vt:lpstr>Psychosomatic disorder Diagnosis and therapy</vt:lpstr>
      <vt:lpstr>What is a psychosomatic disorder?</vt:lpstr>
      <vt:lpstr>What are the 7 psychosomatic diseases? </vt:lpstr>
      <vt:lpstr>Causes of psychosomatic disorder:</vt:lpstr>
      <vt:lpstr>Risk factors</vt:lpstr>
      <vt:lpstr>Complications</vt:lpstr>
      <vt:lpstr>Prevention</vt:lpstr>
      <vt:lpstr>Treatment of Psychosomatic Disorders</vt:lpstr>
      <vt:lpstr>Interesting case</vt:lpstr>
      <vt:lpstr>1. Current complaints</vt:lpstr>
      <vt:lpstr>2. Therapy on admission</vt:lpstr>
      <vt:lpstr>3. Previous illnesses</vt:lpstr>
      <vt:lpstr>4. Somatic analysis</vt:lpstr>
      <vt:lpstr>5. Previous treatments</vt:lpstr>
      <vt:lpstr>6. Social analysis - Part I</vt:lpstr>
      <vt:lpstr>6. Social Analysis - Part II</vt:lpstr>
      <vt:lpstr>7. Family anamnesis</vt:lpstr>
      <vt:lpstr>8. PPS</vt:lpstr>
      <vt:lpstr>9. Findings</vt:lpstr>
      <vt:lpstr>10. The diagnosis</vt:lpstr>
      <vt:lpstr>11. Treatment</vt:lpstr>
      <vt:lpstr>ICD-10 F45.4 Persistent pain disorder</vt:lpstr>
      <vt:lpstr>DSM V 307.80 Pain Disorder in Connection with Psychological Factors</vt:lpstr>
      <vt:lpstr>DSM V 307.80 Pain Disorder in Connection with Psychological Factors</vt:lpstr>
      <vt:lpstr>Thank you for your attention!</vt:lpstr>
    </vt:vector>
  </TitlesOfParts>
  <Company>AKH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mit blauem Hintergrund</dc:title>
  <dc:creator>Velikic Vid</dc:creator>
  <cp:lastModifiedBy>Mosad Zineldin</cp:lastModifiedBy>
  <cp:revision>54</cp:revision>
  <cp:lastPrinted>2016-07-07T12:58:37Z</cp:lastPrinted>
  <dcterms:created xsi:type="dcterms:W3CDTF">2017-05-10T09:37:04Z</dcterms:created>
  <dcterms:modified xsi:type="dcterms:W3CDTF">2024-07-03T22:21:12Z</dcterms:modified>
</cp:coreProperties>
</file>